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52" r:id="rId1"/>
  </p:sldMasterIdLst>
  <p:notesMasterIdLst>
    <p:notesMasterId r:id="rId70"/>
  </p:notesMasterIdLst>
  <p:sldIdLst>
    <p:sldId id="262" r:id="rId2"/>
    <p:sldId id="293" r:id="rId3"/>
    <p:sldId id="294" r:id="rId4"/>
    <p:sldId id="295" r:id="rId5"/>
    <p:sldId id="296" r:id="rId6"/>
    <p:sldId id="297" r:id="rId7"/>
    <p:sldId id="298" r:id="rId8"/>
    <p:sldId id="299" r:id="rId9"/>
    <p:sldId id="300" r:id="rId10"/>
    <p:sldId id="301" r:id="rId11"/>
    <p:sldId id="302" r:id="rId12"/>
    <p:sldId id="303" r:id="rId13"/>
    <p:sldId id="306" r:id="rId14"/>
    <p:sldId id="309" r:id="rId15"/>
    <p:sldId id="307" r:id="rId16"/>
    <p:sldId id="304" r:id="rId17"/>
    <p:sldId id="319" r:id="rId18"/>
    <p:sldId id="320" r:id="rId19"/>
    <p:sldId id="305" r:id="rId20"/>
    <p:sldId id="317" r:id="rId21"/>
    <p:sldId id="308" r:id="rId22"/>
    <p:sldId id="284" r:id="rId23"/>
    <p:sldId id="286" r:id="rId24"/>
    <p:sldId id="263" r:id="rId25"/>
    <p:sldId id="311" r:id="rId26"/>
    <p:sldId id="312" r:id="rId27"/>
    <p:sldId id="316" r:id="rId28"/>
    <p:sldId id="315" r:id="rId29"/>
    <p:sldId id="321" r:id="rId30"/>
    <p:sldId id="314" r:id="rId31"/>
    <p:sldId id="322" r:id="rId32"/>
    <p:sldId id="313" r:id="rId33"/>
    <p:sldId id="318" r:id="rId34"/>
    <p:sldId id="264" r:id="rId35"/>
    <p:sldId id="268" r:id="rId36"/>
    <p:sldId id="267" r:id="rId37"/>
    <p:sldId id="269" r:id="rId38"/>
    <p:sldId id="270" r:id="rId39"/>
    <p:sldId id="257" r:id="rId40"/>
    <p:sldId id="323" r:id="rId41"/>
    <p:sldId id="266" r:id="rId42"/>
    <p:sldId id="259" r:id="rId43"/>
    <p:sldId id="260" r:id="rId44"/>
    <p:sldId id="261" r:id="rId45"/>
    <p:sldId id="287" r:id="rId46"/>
    <p:sldId id="272" r:id="rId47"/>
    <p:sldId id="256" r:id="rId48"/>
    <p:sldId id="291" r:id="rId49"/>
    <p:sldId id="273" r:id="rId50"/>
    <p:sldId id="292" r:id="rId51"/>
    <p:sldId id="285" r:id="rId52"/>
    <p:sldId id="274" r:id="rId53"/>
    <p:sldId id="288" r:id="rId54"/>
    <p:sldId id="275" r:id="rId55"/>
    <p:sldId id="276" r:id="rId56"/>
    <p:sldId id="324" r:id="rId57"/>
    <p:sldId id="277" r:id="rId58"/>
    <p:sldId id="290" r:id="rId59"/>
    <p:sldId id="278" r:id="rId60"/>
    <p:sldId id="279" r:id="rId61"/>
    <p:sldId id="280" r:id="rId62"/>
    <p:sldId id="289" r:id="rId63"/>
    <p:sldId id="281" r:id="rId64"/>
    <p:sldId id="282" r:id="rId65"/>
    <p:sldId id="283" r:id="rId66"/>
    <p:sldId id="325" r:id="rId67"/>
    <p:sldId id="326" r:id="rId68"/>
    <p:sldId id="327" r:id="rId69"/>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Tahoma" charset="0"/>
        <a:ea typeface="+mn-ea"/>
        <a:cs typeface="+mn-cs"/>
      </a:defRPr>
    </a:lvl1pPr>
    <a:lvl2pPr marL="457200" algn="l" rtl="0" fontAlgn="base">
      <a:spcBef>
        <a:spcPct val="0"/>
      </a:spcBef>
      <a:spcAft>
        <a:spcPct val="0"/>
      </a:spcAft>
      <a:defRPr kern="1200">
        <a:solidFill>
          <a:schemeClr val="tx1"/>
        </a:solidFill>
        <a:latin typeface="Tahoma" charset="0"/>
        <a:ea typeface="+mn-ea"/>
        <a:cs typeface="+mn-cs"/>
      </a:defRPr>
    </a:lvl2pPr>
    <a:lvl3pPr marL="914400" algn="l" rtl="0" fontAlgn="base">
      <a:spcBef>
        <a:spcPct val="0"/>
      </a:spcBef>
      <a:spcAft>
        <a:spcPct val="0"/>
      </a:spcAft>
      <a:defRPr kern="1200">
        <a:solidFill>
          <a:schemeClr val="tx1"/>
        </a:solidFill>
        <a:latin typeface="Tahoma" charset="0"/>
        <a:ea typeface="+mn-ea"/>
        <a:cs typeface="+mn-cs"/>
      </a:defRPr>
    </a:lvl3pPr>
    <a:lvl4pPr marL="1371600" algn="l" rtl="0" fontAlgn="base">
      <a:spcBef>
        <a:spcPct val="0"/>
      </a:spcBef>
      <a:spcAft>
        <a:spcPct val="0"/>
      </a:spcAft>
      <a:defRPr kern="1200">
        <a:solidFill>
          <a:schemeClr val="tx1"/>
        </a:solidFill>
        <a:latin typeface="Tahoma" charset="0"/>
        <a:ea typeface="+mn-ea"/>
        <a:cs typeface="+mn-cs"/>
      </a:defRPr>
    </a:lvl4pPr>
    <a:lvl5pPr marL="1828800" algn="l" rtl="0" fontAlgn="base">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tt. Rainò"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33CC33"/>
    <a:srgbClr val="66FF33"/>
    <a:srgbClr val="0033CC"/>
    <a:srgbClr val="FFFF00"/>
    <a:srgbClr val="FF0000"/>
    <a:srgbClr val="FF66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9"/>
    <p:restoredTop sz="97776" autoAdjust="0"/>
  </p:normalViewPr>
  <p:slideViewPr>
    <p:cSldViewPr>
      <p:cViewPr varScale="1">
        <p:scale>
          <a:sx n="182" d="100"/>
          <a:sy n="182" d="100"/>
        </p:scale>
        <p:origin x="176" y="8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commentAuthors" Target="commentAuthors.xml"/><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it-IT" altLang="it-IT"/>
          </a:p>
        </p:txBody>
      </p:sp>
      <p:sp>
        <p:nvSpPr>
          <p:cNvPr id="880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it-IT" altLang="it-IT"/>
          </a:p>
        </p:txBody>
      </p:sp>
      <p:sp>
        <p:nvSpPr>
          <p:cNvPr id="8806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880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880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it-IT" altLang="it-IT"/>
          </a:p>
        </p:txBody>
      </p:sp>
      <p:sp>
        <p:nvSpPr>
          <p:cNvPr id="880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352A8815-0536-3149-B39F-0F9B1C475F10}" type="slidenum">
              <a:rPr lang="it-IT" altLang="it-IT"/>
              <a:pPr/>
              <a:t>‹n.›</a:t>
            </a:fld>
            <a:endParaRPr lang="it-IT" altLang="it-IT"/>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8601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it-IT" altLang="it-IT" noProof="0" smtClean="0"/>
              <a:t>Fare clic per modificare lo stile del titolo</a:t>
            </a:r>
          </a:p>
        </p:txBody>
      </p:sp>
      <p:sp>
        <p:nvSpPr>
          <p:cNvPr id="8601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it-IT" altLang="it-IT" noProof="0" smtClean="0"/>
              <a:t>Fare clic per modificare lo stile del sottotitolo dello schema</a:t>
            </a:r>
          </a:p>
        </p:txBody>
      </p:sp>
      <p:sp>
        <p:nvSpPr>
          <p:cNvPr id="86020"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6021" name="Rectangle 5"/>
          <p:cNvSpPr>
            <a:spLocks noGrp="1" noChangeArrowheads="1"/>
          </p:cNvSpPr>
          <p:nvPr>
            <p:ph type="ftr" sz="quarter" idx="3"/>
          </p:nvPr>
        </p:nvSpPr>
        <p:spPr/>
        <p:txBody>
          <a:bodyPr/>
          <a:lstStyle>
            <a:lvl1pPr>
              <a:defRPr/>
            </a:lvl1pPr>
          </a:lstStyle>
          <a:p>
            <a:endParaRPr lang="it-IT" altLang="it-IT"/>
          </a:p>
        </p:txBody>
      </p:sp>
      <p:sp>
        <p:nvSpPr>
          <p:cNvPr id="86022" name="Rectangle 6"/>
          <p:cNvSpPr>
            <a:spLocks noGrp="1" noChangeArrowheads="1"/>
          </p:cNvSpPr>
          <p:nvPr>
            <p:ph type="sldNum" sz="quarter" idx="4"/>
          </p:nvPr>
        </p:nvSpPr>
        <p:spPr/>
        <p:txBody>
          <a:bodyPr/>
          <a:lstStyle>
            <a:lvl1pPr>
              <a:defRPr/>
            </a:lvl1pPr>
          </a:lstStyle>
          <a:p>
            <a:fld id="{135A75F1-2333-E74B-B6E9-114AC66A7C60}" type="slidenum">
              <a:rPr lang="it-IT" altLang="it-IT"/>
              <a:pPr/>
              <a:t>‹n.›</a:t>
            </a:fld>
            <a:endParaRPr lang="it-IT" altLang="it-IT"/>
          </a:p>
        </p:txBody>
      </p:sp>
      <p:sp>
        <p:nvSpPr>
          <p:cNvPr id="86023" name="Rectangle 7"/>
          <p:cNvSpPr>
            <a:spLocks noGrp="1" noChangeArrowheads="1"/>
          </p:cNvSpPr>
          <p:nvPr>
            <p:ph type="dt" sz="quarter" idx="2"/>
          </p:nvPr>
        </p:nvSpPr>
        <p:spPr/>
        <p:txBody>
          <a:bodyPr/>
          <a:lstStyle>
            <a:lvl1pPr>
              <a:defRPr/>
            </a:lvl1pPr>
          </a:lstStyle>
          <a:p>
            <a:endParaRPr lang="it-IT" alt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6C8AF1B3-1F4D-B84B-B51A-E33D5BAACDD3}" type="slidenum">
              <a:rPr lang="it-IT" altLang="it-IT"/>
              <a:pPr/>
              <a:t>‹n.›</a:t>
            </a:fld>
            <a:endParaRPr lang="it-IT" altLang="it-IT"/>
          </a:p>
        </p:txBody>
      </p:sp>
    </p:spTree>
    <p:extLst>
      <p:ext uri="{BB962C8B-B14F-4D97-AF65-F5344CB8AC3E}">
        <p14:creationId xmlns:p14="http://schemas.microsoft.com/office/powerpoint/2010/main" val="1189641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92100"/>
            <a:ext cx="2057400" cy="57277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92100"/>
            <a:ext cx="6019800" cy="57277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4A2C8898-C120-FF41-95BB-09E4AB555E08}" type="slidenum">
              <a:rPr lang="it-IT" altLang="it-IT"/>
              <a:pPr/>
              <a:t>‹n.›</a:t>
            </a:fld>
            <a:endParaRPr lang="it-IT" altLang="it-IT"/>
          </a:p>
        </p:txBody>
      </p:sp>
    </p:spTree>
    <p:extLst>
      <p:ext uri="{BB962C8B-B14F-4D97-AF65-F5344CB8AC3E}">
        <p14:creationId xmlns:p14="http://schemas.microsoft.com/office/powerpoint/2010/main" val="1025202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D70804D8-5DA7-8A4B-BF08-5A48CC17CF19}" type="slidenum">
              <a:rPr lang="it-IT" altLang="it-IT"/>
              <a:pPr/>
              <a:t>‹n.›</a:t>
            </a:fld>
            <a:endParaRPr lang="it-IT" altLang="it-IT"/>
          </a:p>
        </p:txBody>
      </p:sp>
    </p:spTree>
    <p:extLst>
      <p:ext uri="{BB962C8B-B14F-4D97-AF65-F5344CB8AC3E}">
        <p14:creationId xmlns:p14="http://schemas.microsoft.com/office/powerpoint/2010/main" val="846930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stile</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6E4C618F-A5D1-A24A-9BC1-78CDC5AB955D}" type="slidenum">
              <a:rPr lang="it-IT" altLang="it-IT"/>
              <a:pPr/>
              <a:t>‹n.›</a:t>
            </a:fld>
            <a:endParaRPr lang="it-IT" altLang="it-IT"/>
          </a:p>
        </p:txBody>
      </p:sp>
    </p:spTree>
    <p:extLst>
      <p:ext uri="{BB962C8B-B14F-4D97-AF65-F5344CB8AC3E}">
        <p14:creationId xmlns:p14="http://schemas.microsoft.com/office/powerpoint/2010/main" val="1681692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905000"/>
            <a:ext cx="4038600" cy="41148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05000"/>
            <a:ext cx="4038600" cy="41148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it-IT"/>
          </a:p>
        </p:txBody>
      </p:sp>
      <p:sp>
        <p:nvSpPr>
          <p:cNvPr id="6" name="Segnaposto piè di pagina 5"/>
          <p:cNvSpPr>
            <a:spLocks noGrp="1"/>
          </p:cNvSpPr>
          <p:nvPr>
            <p:ph type="ftr" sz="quarter" idx="11"/>
          </p:nvPr>
        </p:nvSpPr>
        <p:spPr/>
        <p:txBody>
          <a:bodyPr/>
          <a:lstStyle>
            <a:lvl1pPr>
              <a:defRPr/>
            </a:lvl1pPr>
          </a:lstStyle>
          <a:p>
            <a:endParaRPr lang="it-IT" altLang="it-IT"/>
          </a:p>
        </p:txBody>
      </p:sp>
      <p:sp>
        <p:nvSpPr>
          <p:cNvPr id="7" name="Segnaposto numero diapositiva 6"/>
          <p:cNvSpPr>
            <a:spLocks noGrp="1"/>
          </p:cNvSpPr>
          <p:nvPr>
            <p:ph type="sldNum" sz="quarter" idx="12"/>
          </p:nvPr>
        </p:nvSpPr>
        <p:spPr/>
        <p:txBody>
          <a:bodyPr/>
          <a:lstStyle>
            <a:lvl1pPr>
              <a:defRPr/>
            </a:lvl1pPr>
          </a:lstStyle>
          <a:p>
            <a:fld id="{C7C7D6A3-95F8-EB40-B59F-CB7A918FA3F6}" type="slidenum">
              <a:rPr lang="it-IT" altLang="it-IT"/>
              <a:pPr/>
              <a:t>‹n.›</a:t>
            </a:fld>
            <a:endParaRPr lang="it-IT" altLang="it-IT"/>
          </a:p>
        </p:txBody>
      </p:sp>
    </p:spTree>
    <p:extLst>
      <p:ext uri="{BB962C8B-B14F-4D97-AF65-F5344CB8AC3E}">
        <p14:creationId xmlns:p14="http://schemas.microsoft.com/office/powerpoint/2010/main" val="1714636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stile</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ltLang="it-IT"/>
          </a:p>
        </p:txBody>
      </p:sp>
      <p:sp>
        <p:nvSpPr>
          <p:cNvPr id="8" name="Segnaposto piè di pagina 7"/>
          <p:cNvSpPr>
            <a:spLocks noGrp="1"/>
          </p:cNvSpPr>
          <p:nvPr>
            <p:ph type="ftr" sz="quarter" idx="11"/>
          </p:nvPr>
        </p:nvSpPr>
        <p:spPr/>
        <p:txBody>
          <a:bodyPr/>
          <a:lstStyle>
            <a:lvl1pPr>
              <a:defRPr/>
            </a:lvl1pPr>
          </a:lstStyle>
          <a:p>
            <a:endParaRPr lang="it-IT" altLang="it-IT"/>
          </a:p>
        </p:txBody>
      </p:sp>
      <p:sp>
        <p:nvSpPr>
          <p:cNvPr id="9" name="Segnaposto numero diapositiva 8"/>
          <p:cNvSpPr>
            <a:spLocks noGrp="1"/>
          </p:cNvSpPr>
          <p:nvPr>
            <p:ph type="sldNum" sz="quarter" idx="12"/>
          </p:nvPr>
        </p:nvSpPr>
        <p:spPr/>
        <p:txBody>
          <a:bodyPr/>
          <a:lstStyle>
            <a:lvl1pPr>
              <a:defRPr/>
            </a:lvl1pPr>
          </a:lstStyle>
          <a:p>
            <a:fld id="{5AC58EC0-D5A0-5F46-9F81-956EAE6DEB5E}" type="slidenum">
              <a:rPr lang="it-IT" altLang="it-IT"/>
              <a:pPr/>
              <a:t>‹n.›</a:t>
            </a:fld>
            <a:endParaRPr lang="it-IT" altLang="it-IT"/>
          </a:p>
        </p:txBody>
      </p:sp>
    </p:spTree>
    <p:extLst>
      <p:ext uri="{BB962C8B-B14F-4D97-AF65-F5344CB8AC3E}">
        <p14:creationId xmlns:p14="http://schemas.microsoft.com/office/powerpoint/2010/main" val="1957747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lvl1pPr>
              <a:defRPr/>
            </a:lvl1pPr>
          </a:lstStyle>
          <a:p>
            <a:endParaRPr lang="it-IT" altLang="it-IT"/>
          </a:p>
        </p:txBody>
      </p:sp>
      <p:sp>
        <p:nvSpPr>
          <p:cNvPr id="4" name="Segnaposto piè di pagina 3"/>
          <p:cNvSpPr>
            <a:spLocks noGrp="1"/>
          </p:cNvSpPr>
          <p:nvPr>
            <p:ph type="ftr" sz="quarter" idx="11"/>
          </p:nvPr>
        </p:nvSpPr>
        <p:spPr/>
        <p:txBody>
          <a:bodyPr/>
          <a:lstStyle>
            <a:lvl1pPr>
              <a:defRPr/>
            </a:lvl1pPr>
          </a:lstStyle>
          <a:p>
            <a:endParaRPr lang="it-IT" altLang="it-IT"/>
          </a:p>
        </p:txBody>
      </p:sp>
      <p:sp>
        <p:nvSpPr>
          <p:cNvPr id="5" name="Segnaposto numero diapositiva 4"/>
          <p:cNvSpPr>
            <a:spLocks noGrp="1"/>
          </p:cNvSpPr>
          <p:nvPr>
            <p:ph type="sldNum" sz="quarter" idx="12"/>
          </p:nvPr>
        </p:nvSpPr>
        <p:spPr/>
        <p:txBody>
          <a:bodyPr/>
          <a:lstStyle>
            <a:lvl1pPr>
              <a:defRPr/>
            </a:lvl1pPr>
          </a:lstStyle>
          <a:p>
            <a:fld id="{2CEF0AF7-1989-9C46-BCDF-8B277C8DE042}" type="slidenum">
              <a:rPr lang="it-IT" altLang="it-IT"/>
              <a:pPr/>
              <a:t>‹n.›</a:t>
            </a:fld>
            <a:endParaRPr lang="it-IT" altLang="it-IT"/>
          </a:p>
        </p:txBody>
      </p:sp>
    </p:spTree>
    <p:extLst>
      <p:ext uri="{BB962C8B-B14F-4D97-AF65-F5344CB8AC3E}">
        <p14:creationId xmlns:p14="http://schemas.microsoft.com/office/powerpoint/2010/main" val="424238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p>
        </p:txBody>
      </p:sp>
      <p:sp>
        <p:nvSpPr>
          <p:cNvPr id="3" name="Segnaposto piè di pagina 2"/>
          <p:cNvSpPr>
            <a:spLocks noGrp="1"/>
          </p:cNvSpPr>
          <p:nvPr>
            <p:ph type="ftr" sz="quarter" idx="11"/>
          </p:nvPr>
        </p:nvSpPr>
        <p:spPr/>
        <p:txBody>
          <a:bodyPr/>
          <a:lstStyle>
            <a:lvl1pPr>
              <a:defRPr/>
            </a:lvl1pPr>
          </a:lstStyle>
          <a:p>
            <a:endParaRPr lang="it-IT" altLang="it-IT"/>
          </a:p>
        </p:txBody>
      </p:sp>
      <p:sp>
        <p:nvSpPr>
          <p:cNvPr id="4" name="Segnaposto numero diapositiva 3"/>
          <p:cNvSpPr>
            <a:spLocks noGrp="1"/>
          </p:cNvSpPr>
          <p:nvPr>
            <p:ph type="sldNum" sz="quarter" idx="12"/>
          </p:nvPr>
        </p:nvSpPr>
        <p:spPr/>
        <p:txBody>
          <a:bodyPr/>
          <a:lstStyle>
            <a:lvl1pPr>
              <a:defRPr/>
            </a:lvl1pPr>
          </a:lstStyle>
          <a:p>
            <a:fld id="{5EE06006-7A85-9444-B91E-495C2AB8396E}" type="slidenum">
              <a:rPr lang="it-IT" altLang="it-IT"/>
              <a:pPr/>
              <a:t>‹n.›</a:t>
            </a:fld>
            <a:endParaRPr lang="it-IT" altLang="it-IT"/>
          </a:p>
        </p:txBody>
      </p:sp>
    </p:spTree>
    <p:extLst>
      <p:ext uri="{BB962C8B-B14F-4D97-AF65-F5344CB8AC3E}">
        <p14:creationId xmlns:p14="http://schemas.microsoft.com/office/powerpoint/2010/main" val="719885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stile</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lvl1pPr>
              <a:defRPr/>
            </a:lvl1pPr>
          </a:lstStyle>
          <a:p>
            <a:endParaRPr lang="it-IT" altLang="it-IT"/>
          </a:p>
        </p:txBody>
      </p:sp>
      <p:sp>
        <p:nvSpPr>
          <p:cNvPr id="6" name="Segnaposto piè di pagina 5"/>
          <p:cNvSpPr>
            <a:spLocks noGrp="1"/>
          </p:cNvSpPr>
          <p:nvPr>
            <p:ph type="ftr" sz="quarter" idx="11"/>
          </p:nvPr>
        </p:nvSpPr>
        <p:spPr/>
        <p:txBody>
          <a:bodyPr/>
          <a:lstStyle>
            <a:lvl1pPr>
              <a:defRPr/>
            </a:lvl1pPr>
          </a:lstStyle>
          <a:p>
            <a:endParaRPr lang="it-IT" altLang="it-IT"/>
          </a:p>
        </p:txBody>
      </p:sp>
      <p:sp>
        <p:nvSpPr>
          <p:cNvPr id="7" name="Segnaposto numero diapositiva 6"/>
          <p:cNvSpPr>
            <a:spLocks noGrp="1"/>
          </p:cNvSpPr>
          <p:nvPr>
            <p:ph type="sldNum" sz="quarter" idx="12"/>
          </p:nvPr>
        </p:nvSpPr>
        <p:spPr/>
        <p:txBody>
          <a:bodyPr/>
          <a:lstStyle>
            <a:lvl1pPr>
              <a:defRPr/>
            </a:lvl1pPr>
          </a:lstStyle>
          <a:p>
            <a:fld id="{CB9559E7-9CBA-D642-9259-F9BDC685AD6E}" type="slidenum">
              <a:rPr lang="it-IT" altLang="it-IT"/>
              <a:pPr/>
              <a:t>‹n.›</a:t>
            </a:fld>
            <a:endParaRPr lang="it-IT" altLang="it-IT"/>
          </a:p>
        </p:txBody>
      </p:sp>
    </p:spTree>
    <p:extLst>
      <p:ext uri="{BB962C8B-B14F-4D97-AF65-F5344CB8AC3E}">
        <p14:creationId xmlns:p14="http://schemas.microsoft.com/office/powerpoint/2010/main" val="1649760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stile</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lvl1pPr>
              <a:defRPr/>
            </a:lvl1pPr>
          </a:lstStyle>
          <a:p>
            <a:endParaRPr lang="it-IT" altLang="it-IT"/>
          </a:p>
        </p:txBody>
      </p:sp>
      <p:sp>
        <p:nvSpPr>
          <p:cNvPr id="6" name="Segnaposto piè di pagina 5"/>
          <p:cNvSpPr>
            <a:spLocks noGrp="1"/>
          </p:cNvSpPr>
          <p:nvPr>
            <p:ph type="ftr" sz="quarter" idx="11"/>
          </p:nvPr>
        </p:nvSpPr>
        <p:spPr/>
        <p:txBody>
          <a:bodyPr/>
          <a:lstStyle>
            <a:lvl1pPr>
              <a:defRPr/>
            </a:lvl1pPr>
          </a:lstStyle>
          <a:p>
            <a:endParaRPr lang="it-IT" altLang="it-IT"/>
          </a:p>
        </p:txBody>
      </p:sp>
      <p:sp>
        <p:nvSpPr>
          <p:cNvPr id="7" name="Segnaposto numero diapositiva 6"/>
          <p:cNvSpPr>
            <a:spLocks noGrp="1"/>
          </p:cNvSpPr>
          <p:nvPr>
            <p:ph type="sldNum" sz="quarter" idx="12"/>
          </p:nvPr>
        </p:nvSpPr>
        <p:spPr/>
        <p:txBody>
          <a:bodyPr/>
          <a:lstStyle>
            <a:lvl1pPr>
              <a:defRPr/>
            </a:lvl1pPr>
          </a:lstStyle>
          <a:p>
            <a:fld id="{ADB220D1-D940-4942-BBAA-06DB56A35083}" type="slidenum">
              <a:rPr lang="it-IT" altLang="it-IT"/>
              <a:pPr/>
              <a:t>‹n.›</a:t>
            </a:fld>
            <a:endParaRPr lang="it-IT" altLang="it-IT"/>
          </a:p>
        </p:txBody>
      </p:sp>
    </p:spTree>
    <p:extLst>
      <p:ext uri="{BB962C8B-B14F-4D97-AF65-F5344CB8AC3E}">
        <p14:creationId xmlns:p14="http://schemas.microsoft.com/office/powerpoint/2010/main" val="5965166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84995"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849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endParaRPr lang="it-IT" altLang="it-IT"/>
          </a:p>
        </p:txBody>
      </p:sp>
      <p:sp>
        <p:nvSpPr>
          <p:cNvPr id="849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endParaRPr lang="it-IT" altLang="it-IT"/>
          </a:p>
        </p:txBody>
      </p:sp>
      <p:sp>
        <p:nvSpPr>
          <p:cNvPr id="849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fld id="{999A58B1-EB13-5E42-BA0B-C52B1F5263A0}" type="slidenum">
              <a:rPr lang="it-IT" altLang="it-IT"/>
              <a:pPr/>
              <a:t>‹n.›</a:t>
            </a:fld>
            <a:endParaRPr lang="it-IT" altLang="it-IT"/>
          </a:p>
        </p:txBody>
      </p:sp>
    </p:spTree>
  </p:cSld>
  <p:clrMap bg1="dk2" tx1="lt1" bg2="dk1"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fontAlgn="base">
        <a:spcBef>
          <a:spcPct val="20000"/>
        </a:spcBef>
        <a:spcAft>
          <a:spcPct val="0"/>
        </a:spcAft>
        <a:buClr>
          <a:schemeClr val="hlink"/>
        </a:buClr>
        <a:buSzPct val="120000"/>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charset="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SzPct val="12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Font typeface="Tahoma" charset="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80000"/>
        <a:buFont typeface="Wingdings" charset="2"/>
        <a:buChar char="v"/>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152400"/>
            <a:ext cx="7772400" cy="1431925"/>
          </a:xfrm>
        </p:spPr>
        <p:txBody>
          <a:bodyPr/>
          <a:lstStyle/>
          <a:p>
            <a:r>
              <a:rPr lang="it-IT" altLang="it-IT" sz="4800">
                <a:solidFill>
                  <a:srgbClr val="FF6600"/>
                </a:solidFill>
              </a:rPr>
              <a:t>L’omeopatia </a:t>
            </a:r>
            <a:r>
              <a:rPr lang="it-IT" altLang="it-IT">
                <a:solidFill>
                  <a:srgbClr val="FF6600"/>
                </a:solidFill>
              </a:rPr>
              <a:t> e  il suo futuro</a:t>
            </a:r>
          </a:p>
        </p:txBody>
      </p:sp>
      <p:sp>
        <p:nvSpPr>
          <p:cNvPr id="15363" name="Rectangle 3"/>
          <p:cNvSpPr>
            <a:spLocks noGrp="1" noChangeArrowheads="1"/>
          </p:cNvSpPr>
          <p:nvPr>
            <p:ph type="subTitle" idx="1"/>
          </p:nvPr>
        </p:nvSpPr>
        <p:spPr>
          <a:xfrm>
            <a:off x="1447800" y="1676400"/>
            <a:ext cx="6400800" cy="1752600"/>
          </a:xfrm>
        </p:spPr>
        <p:txBody>
          <a:bodyPr/>
          <a:lstStyle/>
          <a:p>
            <a:pPr>
              <a:lnSpc>
                <a:spcPct val="80000"/>
              </a:lnSpc>
            </a:pPr>
            <a:r>
              <a:rPr lang="it-IT" altLang="it-IT" sz="2800"/>
              <a:t>Chi conosce già la medicina olistica e l’omeopatia, perché magari da anni si cura in questo modo o perché opera professionalmente nel suo settore a vari livelli, non ha dubbi sull’energia che si muove dentro di noi.</a:t>
            </a:r>
          </a:p>
          <a:p>
            <a:pPr>
              <a:lnSpc>
                <a:spcPct val="80000"/>
              </a:lnSpc>
            </a:pPr>
            <a:endParaRPr lang="it-IT" altLang="it-IT"/>
          </a:p>
          <a:p>
            <a:pPr>
              <a:lnSpc>
                <a:spcPct val="80000"/>
              </a:lnSpc>
            </a:pPr>
            <a:endParaRPr lang="it-IT" altLang="it-IT" sz="1400"/>
          </a:p>
          <a:p>
            <a:pPr>
              <a:lnSpc>
                <a:spcPct val="80000"/>
              </a:lnSpc>
            </a:pPr>
            <a:r>
              <a:rPr lang="it-IT" altLang="it-IT" sz="1400"/>
              <a:t>Dott. Salvatore Rainò</a:t>
            </a:r>
          </a:p>
          <a:p>
            <a:pPr>
              <a:lnSpc>
                <a:spcPct val="80000"/>
              </a:lnSpc>
            </a:pPr>
            <a:r>
              <a:rPr lang="it-IT" altLang="it-IT" sz="1400"/>
              <a:t>Medico Chirurgo</a:t>
            </a:r>
          </a:p>
          <a:p>
            <a:pPr>
              <a:lnSpc>
                <a:spcPct val="80000"/>
              </a:lnSpc>
            </a:pPr>
            <a:r>
              <a:rPr lang="it-IT" altLang="it-IT" sz="1400"/>
              <a:t>Specialista in Allergologia </a:t>
            </a:r>
          </a:p>
          <a:p>
            <a:pPr>
              <a:lnSpc>
                <a:spcPct val="80000"/>
              </a:lnSpc>
            </a:pPr>
            <a:r>
              <a:rPr lang="it-IT" altLang="it-IT" sz="1400"/>
              <a:t>ed Immunologia Clinica</a:t>
            </a:r>
          </a:p>
          <a:p>
            <a:pPr>
              <a:lnSpc>
                <a:spcPct val="80000"/>
              </a:lnSpc>
            </a:pPr>
            <a:r>
              <a:rPr lang="it-IT" altLang="it-IT" sz="1400"/>
              <a:t>Specialista in Medicina Interna</a:t>
            </a:r>
          </a:p>
          <a:p>
            <a:pPr>
              <a:lnSpc>
                <a:spcPct val="80000"/>
              </a:lnSpc>
            </a:pPr>
            <a:r>
              <a:rPr lang="it-IT" altLang="it-IT" sz="1400"/>
              <a:t>Medico Omeopata Unicista L.U.I.M.O.</a:t>
            </a:r>
          </a:p>
          <a:p>
            <a:pPr>
              <a:lnSpc>
                <a:spcPct val="80000"/>
              </a:lnSpc>
            </a:pPr>
            <a:r>
              <a:rPr lang="it-IT" altLang="it-IT" sz="1400"/>
              <a:t>Libera Università Internazionale di Medicina Omeopatica </a:t>
            </a:r>
          </a:p>
          <a:p>
            <a:pPr>
              <a:lnSpc>
                <a:spcPct val="80000"/>
              </a:lnSpc>
            </a:pPr>
            <a:r>
              <a:rPr lang="en-GB" altLang="it-IT" sz="1400">
                <a:solidFill>
                  <a:schemeClr val="hlink"/>
                </a:solidFill>
              </a:rPr>
              <a:t>Laboratory for Medical  Research  in the bio-energetic sector</a:t>
            </a:r>
            <a:endParaRPr lang="it-IT" altLang="it-IT" sz="1400">
              <a:solidFill>
                <a:schemeClr val="hlink"/>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endParaRPr lang="it-IT" altLang="it-IT"/>
          </a:p>
        </p:txBody>
      </p:sp>
      <p:sp>
        <p:nvSpPr>
          <p:cNvPr id="57347" name="Rectangle 3"/>
          <p:cNvSpPr>
            <a:spLocks noGrp="1" noChangeArrowheads="1"/>
          </p:cNvSpPr>
          <p:nvPr>
            <p:ph type="body" idx="1"/>
          </p:nvPr>
        </p:nvSpPr>
        <p:spPr/>
        <p:txBody>
          <a:bodyPr/>
          <a:lstStyle/>
          <a:p>
            <a:endParaRPr lang="it-IT" altLang="it-IT"/>
          </a:p>
        </p:txBody>
      </p:sp>
      <p:pic>
        <p:nvPicPr>
          <p:cNvPr id="57348" name="Picture 4"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it-IT" altLang="it-IT" sz="4000"/>
              <a:t>Niente è amorfo se viene osservato</a:t>
            </a:r>
          </a:p>
        </p:txBody>
      </p:sp>
      <p:sp>
        <p:nvSpPr>
          <p:cNvPr id="58371" name="Rectangle 3"/>
          <p:cNvSpPr>
            <a:spLocks noGrp="1" noChangeArrowheads="1"/>
          </p:cNvSpPr>
          <p:nvPr>
            <p:ph type="body" idx="1"/>
          </p:nvPr>
        </p:nvSpPr>
        <p:spPr/>
        <p:txBody>
          <a:bodyPr/>
          <a:lstStyle/>
          <a:p>
            <a:r>
              <a:rPr lang="it-IT" altLang="it-IT"/>
              <a:t>I cristalli d’acqua si organizzano in aggregati di natura informazionale, clusters, a seconda dell’angolo formato fra l’atomo di ossigeno e quelli di idrogeno</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endParaRPr lang="it-IT" altLang="it-IT"/>
          </a:p>
        </p:txBody>
      </p:sp>
      <p:sp>
        <p:nvSpPr>
          <p:cNvPr id="59395" name="Rectangle 3"/>
          <p:cNvSpPr>
            <a:spLocks noGrp="1" noChangeArrowheads="1"/>
          </p:cNvSpPr>
          <p:nvPr>
            <p:ph type="body" idx="1"/>
          </p:nvPr>
        </p:nvSpPr>
        <p:spPr/>
        <p:txBody>
          <a:bodyPr/>
          <a:lstStyle/>
          <a:p>
            <a:pPr>
              <a:buFontTx/>
              <a:buNone/>
            </a:pPr>
            <a:endParaRPr lang="it-IT" altLang="it-IT"/>
          </a:p>
        </p:txBody>
      </p:sp>
      <p:pic>
        <p:nvPicPr>
          <p:cNvPr id="59396" name="Picture 4" descr="cluster qu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05000"/>
            <a:ext cx="8229600" cy="327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it-IT" altLang="it-IT"/>
              <a:t>L’energia presiede alla forma </a:t>
            </a:r>
          </a:p>
        </p:txBody>
      </p:sp>
      <p:pic>
        <p:nvPicPr>
          <p:cNvPr id="62468" name="Picture 4" descr="Acqua_dimensioni_moleco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1657350"/>
            <a:ext cx="4000500" cy="3543300"/>
          </a:xfrm>
          <a:prstGeom prst="rect">
            <a:avLst/>
          </a:prstGeom>
          <a:noFill/>
          <a:extLst>
            <a:ext uri="{909E8E84-426E-40DD-AFC4-6F175D3DCCD1}">
              <a14:hiddenFill xmlns:a14="http://schemas.microsoft.com/office/drawing/2010/main">
                <a:solidFill>
                  <a:srgbClr val="FFFFFF"/>
                </a:solidFill>
              </a14:hiddenFill>
            </a:ext>
          </a:extLst>
        </p:spPr>
      </p:pic>
      <p:sp>
        <p:nvSpPr>
          <p:cNvPr id="62469" name="Rectangle 5"/>
          <p:cNvSpPr>
            <a:spLocks noGrp="1" noChangeArrowheads="1"/>
          </p:cNvSpPr>
          <p:nvPr>
            <p:ph type="body" idx="1"/>
          </p:nvPr>
        </p:nvSpPr>
        <p:spPr>
          <a:xfrm flipH="1" flipV="1">
            <a:off x="8686800" y="6019800"/>
            <a:ext cx="76200" cy="76200"/>
          </a:xfrm>
        </p:spPr>
        <p:txBody>
          <a:bodyPr/>
          <a:lstStyle/>
          <a:p>
            <a:pPr>
              <a:lnSpc>
                <a:spcPct val="80000"/>
              </a:lnSpc>
              <a:buFontTx/>
              <a:buNone/>
            </a:pPr>
            <a:r>
              <a:rPr lang="it-IT" altLang="it-IT" sz="800"/>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it-IT" altLang="it-IT"/>
              <a:t>La forma consente l’energia </a:t>
            </a:r>
          </a:p>
        </p:txBody>
      </p:sp>
      <p:sp>
        <p:nvSpPr>
          <p:cNvPr id="65539" name="Rectangle 3"/>
          <p:cNvSpPr>
            <a:spLocks noGrp="1" noChangeArrowheads="1"/>
          </p:cNvSpPr>
          <p:nvPr>
            <p:ph type="body" idx="1"/>
          </p:nvPr>
        </p:nvSpPr>
        <p:spPr/>
        <p:txBody>
          <a:bodyPr/>
          <a:lstStyle/>
          <a:p>
            <a:r>
              <a:rPr lang="it-IT" altLang="it-IT"/>
              <a:t>Piccoli cambiamenti della forma strutturale della materia rappresentano la memoria</a:t>
            </a:r>
          </a:p>
          <a:p>
            <a:r>
              <a:rPr lang="it-IT" altLang="it-IT"/>
              <a:t>Su ciò si basa l’informatica</a:t>
            </a:r>
          </a:p>
          <a:p>
            <a:r>
              <a:rPr lang="it-IT" altLang="it-IT"/>
              <a:t>La configurazione dei cristalli di cobalto o di silicio è alla base delle memorie dei circuiti elettronici</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piè di pagina 4"/>
          <p:cNvSpPr>
            <a:spLocks noGrp="1"/>
          </p:cNvSpPr>
          <p:nvPr>
            <p:ph type="ftr" sz="quarter" idx="11"/>
          </p:nvPr>
        </p:nvSpPr>
        <p:spPr/>
        <p:txBody>
          <a:bodyPr/>
          <a:lstStyle/>
          <a:p>
            <a:r>
              <a:rPr lang="it-IT" altLang="it-IT"/>
              <a:t>cristalli di cobalto in posizione di memoria</a:t>
            </a:r>
          </a:p>
        </p:txBody>
      </p:sp>
      <p:sp>
        <p:nvSpPr>
          <p:cNvPr id="63490" name="Rectangle 2"/>
          <p:cNvSpPr>
            <a:spLocks noGrp="1" noChangeArrowheads="1"/>
          </p:cNvSpPr>
          <p:nvPr>
            <p:ph type="title"/>
          </p:nvPr>
        </p:nvSpPr>
        <p:spPr/>
        <p:txBody>
          <a:bodyPr/>
          <a:lstStyle/>
          <a:p>
            <a:endParaRPr lang="it-IT" altLang="it-IT"/>
          </a:p>
        </p:txBody>
      </p:sp>
      <p:sp>
        <p:nvSpPr>
          <p:cNvPr id="63491" name="Rectangle 3"/>
          <p:cNvSpPr>
            <a:spLocks noGrp="1" noChangeArrowheads="1"/>
          </p:cNvSpPr>
          <p:nvPr>
            <p:ph type="body" idx="1"/>
          </p:nvPr>
        </p:nvSpPr>
        <p:spPr/>
        <p:txBody>
          <a:bodyPr/>
          <a:lstStyle/>
          <a:p>
            <a:endParaRPr lang="it-IT" altLang="it-IT"/>
          </a:p>
        </p:txBody>
      </p:sp>
      <p:pic>
        <p:nvPicPr>
          <p:cNvPr id="63492" name="Picture 4" descr="Magnetic_Domains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12877800" cy="708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it-IT" altLang="it-IT" sz="4000"/>
              <a:t>L’acqua come sistema informatico</a:t>
            </a:r>
          </a:p>
        </p:txBody>
      </p:sp>
      <p:sp>
        <p:nvSpPr>
          <p:cNvPr id="60419" name="Rectangle 3"/>
          <p:cNvSpPr>
            <a:spLocks noGrp="1" noChangeArrowheads="1"/>
          </p:cNvSpPr>
          <p:nvPr>
            <p:ph type="body" idx="1"/>
          </p:nvPr>
        </p:nvSpPr>
        <p:spPr/>
        <p:txBody>
          <a:bodyPr/>
          <a:lstStyle/>
          <a:p>
            <a:pPr>
              <a:lnSpc>
                <a:spcPct val="80000"/>
              </a:lnSpc>
            </a:pPr>
            <a:r>
              <a:rPr lang="it-IT" altLang="it-IT" sz="2400"/>
              <a:t> I cristalli d'acqua si comportano come tutti i cristalli: possono entrare in risonanza con onde elettromagnetiche che li colpiscono, conservarne la configurazione di energia con tutte le relative informazioni  e trasmetterle ad altre strutture cristalline con cui entrano in contatto. E' la cosiddetta "memoria dell'acqua". La memoria dei computer è proprio basata sulle strutture microcristalline dei chips;  è nota la cristallo-terapia, basata sulla interazione energetica, cioè scambi di onde elettromagnetiche, fra organismi viventi e cristalli.</a:t>
            </a:r>
            <a:br>
              <a:rPr lang="it-IT" altLang="it-IT" sz="2400"/>
            </a:br>
            <a:r>
              <a:rPr lang="it-IT" altLang="it-IT" sz="2400"/>
              <a:t/>
            </a:r>
            <a:br>
              <a:rPr lang="it-IT" altLang="it-IT" sz="2400"/>
            </a:br>
            <a:endParaRPr lang="it-IT" altLang="it-IT" sz="24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it-IT" altLang="it-IT"/>
              <a:t>Limiti dell’informatica in biologia</a:t>
            </a:r>
          </a:p>
        </p:txBody>
      </p:sp>
      <p:sp>
        <p:nvSpPr>
          <p:cNvPr id="75779" name="Rectangle 3"/>
          <p:cNvSpPr>
            <a:spLocks noGrp="1" noChangeArrowheads="1"/>
          </p:cNvSpPr>
          <p:nvPr>
            <p:ph type="body" idx="1"/>
          </p:nvPr>
        </p:nvSpPr>
        <p:spPr/>
        <p:txBody>
          <a:bodyPr/>
          <a:lstStyle/>
          <a:p>
            <a:r>
              <a:rPr lang="it-IT" altLang="it-IT"/>
              <a:t>In informatica, i supporti di memoria, del tipo di quelli citati, comunicano tramite codice binario</a:t>
            </a:r>
          </a:p>
          <a:p>
            <a:r>
              <a:rPr lang="it-IT" altLang="it-IT"/>
              <a:t>Il codice binario però consente soltanto un segnale duale tipo ON-OFF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algn="ctr"/>
            <a:r>
              <a:rPr lang="it-IT" altLang="it-IT"/>
              <a:t>La biotronica</a:t>
            </a:r>
            <a:endParaRPr lang="it-IT" altLang="it-IT" sz="1800" baseline="30000">
              <a:effectLst/>
            </a:endParaRPr>
          </a:p>
        </p:txBody>
      </p:sp>
      <p:sp>
        <p:nvSpPr>
          <p:cNvPr id="76803" name="Rectangle 3"/>
          <p:cNvSpPr>
            <a:spLocks noGrp="1" noChangeArrowheads="1"/>
          </p:cNvSpPr>
          <p:nvPr>
            <p:ph type="body" idx="1"/>
          </p:nvPr>
        </p:nvSpPr>
        <p:spPr/>
        <p:txBody>
          <a:bodyPr/>
          <a:lstStyle/>
          <a:p>
            <a:r>
              <a:rPr lang="it-IT" altLang="it-IT"/>
              <a:t>Invece possiamo immaginare una miriade di segnali di trasmissione molto più fedeli al linguaggio biologico che non vengono “costretti” ad essere mediati da logiche elettroniche, informatiche, binarie</a:t>
            </a:r>
          </a:p>
        </p:txBody>
      </p:sp>
      <p:sp>
        <p:nvSpPr>
          <p:cNvPr id="76806" name="Rectangle 6"/>
          <p:cNvSpPr>
            <a:spLocks noChangeArrowheads="1"/>
          </p:cNvSpPr>
          <p:nvPr/>
        </p:nvSpPr>
        <p:spPr bwMode="auto">
          <a:xfrm>
            <a:off x="6096000" y="533400"/>
            <a:ext cx="971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altLang="it-IT">
                <a:solidFill>
                  <a:schemeClr val="tx2"/>
                </a:solidFill>
              </a:rPr>
              <a:t>(Raino’)</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it-IT" altLang="it-IT" sz="4000"/>
              <a:t>Particolarità dell’acqua rispetto ad altri substrati</a:t>
            </a:r>
          </a:p>
        </p:txBody>
      </p:sp>
      <p:sp>
        <p:nvSpPr>
          <p:cNvPr id="61443" name="Rectangle 3"/>
          <p:cNvSpPr>
            <a:spLocks noGrp="1" noChangeArrowheads="1"/>
          </p:cNvSpPr>
          <p:nvPr>
            <p:ph type="body" idx="1"/>
          </p:nvPr>
        </p:nvSpPr>
        <p:spPr/>
        <p:txBody>
          <a:bodyPr/>
          <a:lstStyle/>
          <a:p>
            <a:r>
              <a:rPr lang="it-IT" altLang="it-IT"/>
              <a:t>Il tipo di memorie mediabili ed elaborabili grazie all’acqua è diverso da quelle elettroniche ed è invece particolarmente idoneo a realtà biologiche e ad emanazioni diverse da quelle a propagazione soltanto rettilinea come le onde elettromagnetiche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it-IT" altLang="it-IT" sz="4000"/>
              <a:t>La ricerca va avanti ed entra nell’invisibile</a:t>
            </a:r>
          </a:p>
        </p:txBody>
      </p:sp>
      <p:sp>
        <p:nvSpPr>
          <p:cNvPr id="49155" name="Rectangle 3"/>
          <p:cNvSpPr>
            <a:spLocks noGrp="1" noChangeArrowheads="1"/>
          </p:cNvSpPr>
          <p:nvPr>
            <p:ph type="body" idx="1"/>
          </p:nvPr>
        </p:nvSpPr>
        <p:spPr>
          <a:xfrm>
            <a:off x="381000" y="1752600"/>
            <a:ext cx="8229600" cy="4114800"/>
          </a:xfrm>
        </p:spPr>
        <p:txBody>
          <a:bodyPr/>
          <a:lstStyle/>
          <a:p>
            <a:r>
              <a:rPr lang="it-IT" altLang="it-IT" sz="2800"/>
              <a:t>Un mondo comunemente invisibile, di natura vibrazionale, presiede all’espressione della materia fin nei suoi aspetti più caratteristici</a:t>
            </a:r>
          </a:p>
          <a:p>
            <a:r>
              <a:rPr lang="it-IT" altLang="it-IT" sz="2800"/>
              <a:t>Masaru Emoto dimostra che è possibile “parlare” all’acqua ed influenzarla, consentendole di assumere varie forme che poi si evidenziano se cristallizza a  - 5 gradi centigradi</a:t>
            </a:r>
          </a:p>
          <a:p>
            <a:endParaRPr lang="it-IT" altLang="it-IT" sz="28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it-IT" altLang="it-IT" sz="4000"/>
              <a:t>Le trasmissioni non sono soltanto elettroniche</a:t>
            </a:r>
          </a:p>
        </p:txBody>
      </p:sp>
      <p:sp>
        <p:nvSpPr>
          <p:cNvPr id="73731" name="Rectangle 3"/>
          <p:cNvSpPr>
            <a:spLocks noGrp="1" noChangeArrowheads="1"/>
          </p:cNvSpPr>
          <p:nvPr>
            <p:ph type="body" idx="1"/>
          </p:nvPr>
        </p:nvSpPr>
        <p:spPr/>
        <p:txBody>
          <a:bodyPr/>
          <a:lstStyle/>
          <a:p>
            <a:r>
              <a:rPr lang="it-IT" altLang="it-IT"/>
              <a:t>I biofotoni (premio Nobel F.A.Popp) si muovono con moto elicoidale da una cellula all’altra e ne consentono la comunicazione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endParaRPr lang="it-IT" altLang="it-IT"/>
          </a:p>
        </p:txBody>
      </p:sp>
      <p:sp>
        <p:nvSpPr>
          <p:cNvPr id="64515" name="Rectangle 3"/>
          <p:cNvSpPr>
            <a:spLocks noGrp="1" noChangeArrowheads="1"/>
          </p:cNvSpPr>
          <p:nvPr>
            <p:ph type="body" idx="1"/>
          </p:nvPr>
        </p:nvSpPr>
        <p:spPr/>
        <p:txBody>
          <a:bodyPr/>
          <a:lstStyle/>
          <a:p>
            <a:endParaRPr lang="it-IT" altLang="it-IT"/>
          </a:p>
        </p:txBody>
      </p:sp>
      <p:pic>
        <p:nvPicPr>
          <p:cNvPr id="64516" name="Picture 4" descr="KIF_1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886200"/>
            <a:ext cx="19507200" cy="14630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it-IT" altLang="it-IT"/>
              <a:t>L’accordo delle scienze</a:t>
            </a:r>
          </a:p>
        </p:txBody>
      </p:sp>
      <p:sp>
        <p:nvSpPr>
          <p:cNvPr id="37891" name="Rectangle 3"/>
          <p:cNvSpPr>
            <a:spLocks noGrp="1" noChangeArrowheads="1"/>
          </p:cNvSpPr>
          <p:nvPr>
            <p:ph type="body" idx="1"/>
          </p:nvPr>
        </p:nvSpPr>
        <p:spPr/>
        <p:txBody>
          <a:bodyPr/>
          <a:lstStyle/>
          <a:p>
            <a:r>
              <a:rPr lang="it-IT" altLang="it-IT"/>
              <a:t>La fisica quantistica si muove verso la spiegazione dei meccanismi dell’omeopatia e spiega il funzionamento dell’organismo scoprendone sempre più gli aspetti legati all’energia pura che è alla base della vita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it-IT" altLang="it-IT" sz="4000"/>
              <a:t>Collegamenti fra le metodiche dedicate all’energia delle persone</a:t>
            </a:r>
          </a:p>
        </p:txBody>
      </p:sp>
      <p:sp>
        <p:nvSpPr>
          <p:cNvPr id="39939" name="Rectangle 3"/>
          <p:cNvSpPr>
            <a:spLocks noGrp="1" noChangeArrowheads="1"/>
          </p:cNvSpPr>
          <p:nvPr>
            <p:ph type="body" idx="1"/>
          </p:nvPr>
        </p:nvSpPr>
        <p:spPr/>
        <p:txBody>
          <a:bodyPr/>
          <a:lstStyle/>
          <a:p>
            <a:r>
              <a:rPr lang="it-IT" altLang="it-IT"/>
              <a:t>La medicina omeopatica è ultimamente assimilata ad una forma particolare di magnetoterapia</a:t>
            </a:r>
          </a:p>
          <a:p>
            <a:r>
              <a:rPr lang="it-IT" altLang="it-IT"/>
              <a:t>I vantaggi delle varie forme di magnetoterapia sembrano in molti casi ricordare quelli ottenibili con l’omeopatia o con altre metodiche ad essa accostate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it-IT" altLang="it-IT"/>
              <a:t>Fondamenti dell’omeopatia</a:t>
            </a:r>
          </a:p>
        </p:txBody>
      </p:sp>
      <p:sp>
        <p:nvSpPr>
          <p:cNvPr id="16387" name="Rectangle 3"/>
          <p:cNvSpPr>
            <a:spLocks noGrp="1" noChangeArrowheads="1"/>
          </p:cNvSpPr>
          <p:nvPr>
            <p:ph type="body" idx="1"/>
          </p:nvPr>
        </p:nvSpPr>
        <p:spPr/>
        <p:txBody>
          <a:bodyPr/>
          <a:lstStyle/>
          <a:p>
            <a:r>
              <a:rPr lang="it-IT" altLang="it-IT"/>
              <a:t>Il principio di base dell’omeopatia consiste nell’apportare uno stimolo all’organismo che sia il più simile possibile alla condizione che lo caratterizza e lo rappresenta ma che sia più forte in modo da consentire il superamento della stessa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endParaRPr lang="it-IT" altLang="it-IT"/>
          </a:p>
        </p:txBody>
      </p:sp>
      <p:sp>
        <p:nvSpPr>
          <p:cNvPr id="67587" name="Rectangle 3"/>
          <p:cNvSpPr>
            <a:spLocks noGrp="1" noChangeArrowheads="1"/>
          </p:cNvSpPr>
          <p:nvPr>
            <p:ph type="body" idx="1"/>
          </p:nvPr>
        </p:nvSpPr>
        <p:spPr/>
        <p:txBody>
          <a:bodyPr/>
          <a:lstStyle/>
          <a:p>
            <a:endParaRPr lang="it-IT" altLang="it-IT"/>
          </a:p>
        </p:txBody>
      </p:sp>
      <p:pic>
        <p:nvPicPr>
          <p:cNvPr id="67588" name="Picture 4" descr="Wassertropf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2200" y="-6324600"/>
            <a:ext cx="29108400" cy="19507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endParaRPr lang="it-IT" altLang="it-IT"/>
          </a:p>
        </p:txBody>
      </p:sp>
      <p:sp>
        <p:nvSpPr>
          <p:cNvPr id="68611" name="Rectangle 3"/>
          <p:cNvSpPr>
            <a:spLocks noGrp="1" noChangeArrowheads="1"/>
          </p:cNvSpPr>
          <p:nvPr>
            <p:ph type="body" idx="1"/>
          </p:nvPr>
        </p:nvSpPr>
        <p:spPr/>
        <p:txBody>
          <a:bodyPr/>
          <a:lstStyle/>
          <a:p>
            <a:endParaRPr lang="it-IT" altLang="it-IT"/>
          </a:p>
        </p:txBody>
      </p:sp>
      <p:pic>
        <p:nvPicPr>
          <p:cNvPr id="68612" name="Picture 4" descr="African_waterf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1563"/>
            <a:ext cx="9372600" cy="115411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it-IT" altLang="it-IT"/>
              <a:t>L’acqua dialoga </a:t>
            </a:r>
          </a:p>
        </p:txBody>
      </p:sp>
      <p:sp>
        <p:nvSpPr>
          <p:cNvPr id="72707" name="Rectangle 3"/>
          <p:cNvSpPr>
            <a:spLocks noGrp="1" noChangeArrowheads="1"/>
          </p:cNvSpPr>
          <p:nvPr>
            <p:ph type="body" idx="1"/>
          </p:nvPr>
        </p:nvSpPr>
        <p:spPr/>
        <p:txBody>
          <a:bodyPr/>
          <a:lstStyle/>
          <a:p>
            <a:pPr>
              <a:lnSpc>
                <a:spcPct val="90000"/>
              </a:lnSpc>
            </a:pPr>
            <a:r>
              <a:rPr lang="it-IT" altLang="it-IT" sz="2800"/>
              <a:t>Alcuni esperimenti dimostrano che l’acqua contenuta in un recipiente assume un sapore che ricorda quello di un liquido contenuto nel recipiente affianco</a:t>
            </a:r>
          </a:p>
          <a:p>
            <a:pPr>
              <a:lnSpc>
                <a:spcPct val="90000"/>
              </a:lnSpc>
            </a:pPr>
            <a:r>
              <a:rPr lang="it-IT" altLang="it-IT" sz="2800"/>
              <a:t>L’acqua e tutte le soluzioni acquose dialogano tra di loro anche senza che vi sia commistione materiale fra di esse</a:t>
            </a:r>
          </a:p>
          <a:p>
            <a:pPr>
              <a:lnSpc>
                <a:spcPct val="90000"/>
              </a:lnSpc>
            </a:pPr>
            <a:r>
              <a:rPr lang="it-IT" altLang="it-IT" sz="2800"/>
              <a:t>Anche l’acqua purissima dialoga, come un “bluetooth” con il telefonino, scambiando informazioni con il nostro organismo</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it-IT" altLang="it-IT" sz="4000"/>
              <a:t>Siamo fatti quasi completamente di acqua</a:t>
            </a:r>
          </a:p>
        </p:txBody>
      </p:sp>
      <p:sp>
        <p:nvSpPr>
          <p:cNvPr id="71683" name="Rectangle 3"/>
          <p:cNvSpPr>
            <a:spLocks noGrp="1" noChangeArrowheads="1"/>
          </p:cNvSpPr>
          <p:nvPr>
            <p:ph type="body" idx="1"/>
          </p:nvPr>
        </p:nvSpPr>
        <p:spPr/>
        <p:txBody>
          <a:bodyPr/>
          <a:lstStyle/>
          <a:p>
            <a:pPr>
              <a:lnSpc>
                <a:spcPct val="80000"/>
              </a:lnSpc>
            </a:pPr>
            <a:r>
              <a:rPr lang="it-IT" altLang="it-IT" sz="2400"/>
              <a:t>Molti studi scientifici dimostrano che le nostre condizioni di salute sono strettamente legate alle caratteristiche dell’acqua dell’organismo considerata come veicolo energetico</a:t>
            </a:r>
          </a:p>
          <a:p>
            <a:pPr>
              <a:lnSpc>
                <a:spcPct val="80000"/>
              </a:lnSpc>
            </a:pPr>
            <a:r>
              <a:rPr lang="it-IT" altLang="it-IT" sz="2400"/>
              <a:t>Ad esempio, in varie malattie gravi, come il tumore maligno, l’acqua della persona ha perso il suo comportamento normale</a:t>
            </a:r>
          </a:p>
          <a:p>
            <a:pPr>
              <a:lnSpc>
                <a:spcPct val="80000"/>
              </a:lnSpc>
            </a:pPr>
            <a:r>
              <a:rPr lang="it-IT" altLang="it-IT" sz="2400"/>
              <a:t>Probabilmente il mezzo più veloce dell’organismo per trasmettere le informazioni da una porzione ad un’altra dei sistemi biologici è l’acqua, più del sistema sanguigno, di quello linfatico, di quello endocrino e nervoso</a:t>
            </a:r>
          </a:p>
          <a:p>
            <a:pPr>
              <a:lnSpc>
                <a:spcPct val="80000"/>
              </a:lnSpc>
            </a:pPr>
            <a:r>
              <a:rPr lang="it-IT" altLang="it-IT" sz="2400"/>
              <a:t>E’ di fondamentale importanza che l’acqua dell’organismo sia pura e idonea allo scopo cui presiede</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it-IT" altLang="it-IT"/>
              <a:t>Lo stile dell’acqua</a:t>
            </a:r>
          </a:p>
        </p:txBody>
      </p:sp>
      <p:sp>
        <p:nvSpPr>
          <p:cNvPr id="77827" name="Rectangle 3"/>
          <p:cNvSpPr>
            <a:spLocks noGrp="1" noChangeArrowheads="1"/>
          </p:cNvSpPr>
          <p:nvPr>
            <p:ph type="body" idx="1"/>
          </p:nvPr>
        </p:nvSpPr>
        <p:spPr/>
        <p:txBody>
          <a:bodyPr/>
          <a:lstStyle/>
          <a:p>
            <a:r>
              <a:rPr lang="it-IT" altLang="it-IT"/>
              <a:t>La trasmissibilità dell’informazione tramite acqua è da intendersi meglio come una modulazione sincrona delle combinazioni conformazionali possibili delle sue molecole, di velocità pari a quella della luce, la stessa dei biofotoni</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it-IT" altLang="it-IT"/>
              <a:t>L’acqua è protagonista della vita</a:t>
            </a:r>
          </a:p>
        </p:txBody>
      </p:sp>
      <p:sp>
        <p:nvSpPr>
          <p:cNvPr id="50179" name="Rectangle 3"/>
          <p:cNvSpPr>
            <a:spLocks noGrp="1" noChangeArrowheads="1"/>
          </p:cNvSpPr>
          <p:nvPr>
            <p:ph type="body" idx="1"/>
          </p:nvPr>
        </p:nvSpPr>
        <p:spPr/>
        <p:txBody>
          <a:bodyPr/>
          <a:lstStyle/>
          <a:p>
            <a:r>
              <a:rPr lang="it-IT" altLang="it-IT" sz="2800"/>
              <a:t>Energie di vario genere, anche legate a pensieri ed emozioni sono in grado di modificare la forma con cui l’acqua cristallizza</a:t>
            </a:r>
          </a:p>
          <a:p>
            <a:r>
              <a:rPr lang="it-IT" altLang="it-IT" sz="2800"/>
              <a:t>Anche le acque che emergono in vari luoghi del mondo, come ad esempio a Lourdes, sono caratterizzate da cristalli di particolare armonia e bellezza, lasciando intendere che un’acqua “buona” si struttura in modo corrispondente e crea forme gradevoli alla vista</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it-IT" altLang="it-IT"/>
              <a:t>Che cosa significa benessere</a:t>
            </a:r>
          </a:p>
        </p:txBody>
      </p:sp>
      <p:sp>
        <p:nvSpPr>
          <p:cNvPr id="70659" name="Rectangle 3"/>
          <p:cNvSpPr>
            <a:spLocks noGrp="1" noChangeArrowheads="1"/>
          </p:cNvSpPr>
          <p:nvPr>
            <p:ph type="body" idx="1"/>
          </p:nvPr>
        </p:nvSpPr>
        <p:spPr/>
        <p:txBody>
          <a:bodyPr/>
          <a:lstStyle/>
          <a:p>
            <a:pPr>
              <a:lnSpc>
                <a:spcPct val="90000"/>
              </a:lnSpc>
            </a:pPr>
            <a:r>
              <a:rPr lang="it-IT" altLang="it-IT" sz="2800"/>
              <a:t>Quando una persona beve dell’acqua di sorgente oppure vi si immerge, prova un senso di assoluta felicità, grande gioia di vivere ed armonia profonda</a:t>
            </a:r>
          </a:p>
          <a:p>
            <a:pPr>
              <a:lnSpc>
                <a:spcPct val="90000"/>
              </a:lnSpc>
            </a:pPr>
            <a:r>
              <a:rPr lang="it-IT" altLang="it-IT" sz="2800"/>
              <a:t>Il corpo diventa leggero e molti disagi vanno via, lasciando un ricordo indimenticabile di benessere nella persona</a:t>
            </a:r>
          </a:p>
          <a:p>
            <a:pPr>
              <a:lnSpc>
                <a:spcPct val="90000"/>
              </a:lnSpc>
            </a:pPr>
            <a:r>
              <a:rPr lang="it-IT" altLang="it-IT" sz="2800"/>
              <a:t>Si tratta dell’azione “informante” dell’acqua purissima che media le energie sottili del cosmo dall’universo all’entità vivente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it-IT" altLang="it-IT"/>
              <a:t>Vi è acqua e </a:t>
            </a:r>
            <a:r>
              <a:rPr lang="it-IT" altLang="it-IT">
                <a:solidFill>
                  <a:schemeClr val="bg2"/>
                </a:solidFill>
              </a:rPr>
              <a:t>acqua</a:t>
            </a:r>
          </a:p>
        </p:txBody>
      </p:sp>
      <p:sp>
        <p:nvSpPr>
          <p:cNvPr id="78851" name="Rectangle 3"/>
          <p:cNvSpPr>
            <a:spLocks noGrp="1" noChangeArrowheads="1"/>
          </p:cNvSpPr>
          <p:nvPr>
            <p:ph type="body" idx="1"/>
          </p:nvPr>
        </p:nvSpPr>
        <p:spPr/>
        <p:txBody>
          <a:bodyPr/>
          <a:lstStyle/>
          <a:p>
            <a:r>
              <a:rPr lang="it-IT" altLang="it-IT"/>
              <a:t>Ecco perché le sensazioni provate immergendosi in acque  marine sono completamente diverse da quelle evocate dalle acque di sorgente appena emerse a tutta velocità dal sottosuolo</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it-IT" altLang="it-IT"/>
              <a:t>Che cosa è l’acqua?</a:t>
            </a:r>
          </a:p>
        </p:txBody>
      </p:sp>
      <p:sp>
        <p:nvSpPr>
          <p:cNvPr id="69635" name="Rectangle 3"/>
          <p:cNvSpPr>
            <a:spLocks noGrp="1" noChangeArrowheads="1"/>
          </p:cNvSpPr>
          <p:nvPr>
            <p:ph type="body" idx="1"/>
          </p:nvPr>
        </p:nvSpPr>
        <p:spPr/>
        <p:txBody>
          <a:bodyPr/>
          <a:lstStyle/>
          <a:p>
            <a:pPr>
              <a:lnSpc>
                <a:spcPct val="80000"/>
              </a:lnSpc>
            </a:pPr>
            <a:r>
              <a:rPr lang="it-IT" altLang="it-IT" sz="2000"/>
              <a:t>L’acqua è un fluido dotato di interessantissime capacità di tipo informatico</a:t>
            </a:r>
          </a:p>
          <a:p>
            <a:pPr>
              <a:lnSpc>
                <a:spcPct val="80000"/>
              </a:lnSpc>
            </a:pPr>
            <a:r>
              <a:rPr lang="it-IT" altLang="it-IT" sz="2000"/>
              <a:t>Essa può riconoscere l’energia di un substrato, come un’informazione, e può acquisirla e donarla ad un altro substrato</a:t>
            </a:r>
          </a:p>
          <a:p>
            <a:pPr>
              <a:lnSpc>
                <a:spcPct val="80000"/>
              </a:lnSpc>
            </a:pPr>
            <a:r>
              <a:rPr lang="it-IT" altLang="it-IT" sz="2000"/>
              <a:t>È in grado di “risuonare” con frequenze cosmiche che rappresentano le condizioni irrinunciabili per la vita e per la salute</a:t>
            </a:r>
          </a:p>
          <a:p>
            <a:pPr>
              <a:lnSpc>
                <a:spcPct val="80000"/>
              </a:lnSpc>
            </a:pPr>
            <a:r>
              <a:rPr lang="it-IT" altLang="it-IT" sz="2000"/>
              <a:t>La purezza informazionale dell’acqua è un requisito indispensabile perché tale elemento prezioso dell’universo possa svolgere al meglio le sue funzioni di veicolo energetico</a:t>
            </a:r>
          </a:p>
          <a:p>
            <a:pPr>
              <a:lnSpc>
                <a:spcPct val="80000"/>
              </a:lnSpc>
            </a:pPr>
            <a:r>
              <a:rPr lang="it-IT" altLang="it-IT" sz="2000"/>
              <a:t>Gli aspetti chimici sono molto diversi da quelli di natura energetica e la purezza informazionale dell’acqua è molto di più della sua purezza chimica</a:t>
            </a:r>
          </a:p>
          <a:p>
            <a:pPr>
              <a:lnSpc>
                <a:spcPct val="80000"/>
              </a:lnSpc>
            </a:pPr>
            <a:endParaRPr lang="it-IT" altLang="it-IT" sz="20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endParaRPr lang="it-IT" altLang="it-IT" sz="6000"/>
          </a:p>
        </p:txBody>
      </p:sp>
      <p:sp>
        <p:nvSpPr>
          <p:cNvPr id="74755" name="Rectangle 3"/>
          <p:cNvSpPr>
            <a:spLocks noGrp="1" noChangeArrowheads="1"/>
          </p:cNvSpPr>
          <p:nvPr>
            <p:ph type="body" idx="1"/>
          </p:nvPr>
        </p:nvSpPr>
        <p:spPr>
          <a:xfrm>
            <a:off x="457200" y="1143000"/>
            <a:ext cx="8229600" cy="4191000"/>
          </a:xfrm>
        </p:spPr>
        <p:txBody>
          <a:bodyPr/>
          <a:lstStyle/>
          <a:p>
            <a:pPr algn="ctr">
              <a:lnSpc>
                <a:spcPct val="80000"/>
              </a:lnSpc>
              <a:buFontTx/>
              <a:buNone/>
            </a:pPr>
            <a:r>
              <a:rPr lang="it-IT" altLang="it-IT" sz="5400"/>
              <a:t> </a:t>
            </a:r>
            <a:r>
              <a:rPr lang="it-IT" altLang="it-IT" sz="7200"/>
              <a:t>L’omeopatia</a:t>
            </a:r>
            <a:r>
              <a:rPr lang="it-IT" altLang="it-IT" sz="5400"/>
              <a:t> </a:t>
            </a:r>
            <a:br>
              <a:rPr lang="it-IT" altLang="it-IT" sz="5400"/>
            </a:br>
            <a:endParaRPr lang="it-IT" altLang="it-IT" sz="5400"/>
          </a:p>
          <a:p>
            <a:pPr algn="ctr">
              <a:lnSpc>
                <a:spcPct val="80000"/>
              </a:lnSpc>
              <a:buFontTx/>
              <a:buNone/>
            </a:pPr>
            <a:r>
              <a:rPr lang="it-IT" altLang="it-IT" sz="5400"/>
              <a:t> si  basa </a:t>
            </a:r>
            <a:br>
              <a:rPr lang="it-IT" altLang="it-IT" sz="5400"/>
            </a:br>
            <a:endParaRPr lang="it-IT" altLang="it-IT" sz="5400"/>
          </a:p>
          <a:p>
            <a:pPr algn="ctr">
              <a:lnSpc>
                <a:spcPct val="80000"/>
              </a:lnSpc>
              <a:buFontTx/>
              <a:buNone/>
            </a:pPr>
            <a:r>
              <a:rPr lang="it-IT" altLang="it-IT" sz="5400"/>
              <a:t> sull’acqua</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it-IT" altLang="it-IT" sz="4000"/>
              <a:t>Tappe del processo diagnostico e terapeutico omeopatico</a:t>
            </a:r>
          </a:p>
        </p:txBody>
      </p:sp>
      <p:sp>
        <p:nvSpPr>
          <p:cNvPr id="17411" name="Rectangle 3"/>
          <p:cNvSpPr>
            <a:spLocks noGrp="1" noChangeArrowheads="1"/>
          </p:cNvSpPr>
          <p:nvPr>
            <p:ph type="body" idx="1"/>
          </p:nvPr>
        </p:nvSpPr>
        <p:spPr/>
        <p:txBody>
          <a:bodyPr/>
          <a:lstStyle/>
          <a:p>
            <a:r>
              <a:rPr lang="it-IT" altLang="it-IT" sz="2800"/>
              <a:t>Riconoscere l’azione del rimedio sui soggetti sani (raccolta dei sintomi ed allestimento della “materia medica omeopatica” che li codifica)</a:t>
            </a:r>
          </a:p>
          <a:p>
            <a:r>
              <a:rPr lang="it-IT" altLang="it-IT" sz="2800"/>
              <a:t>Riconoscere la stessa totalità dei sintomi corrispondenti sul paziente (estrazione dei sintomi dalla persona con la diagnosi)</a:t>
            </a:r>
          </a:p>
          <a:p>
            <a:r>
              <a:rPr lang="it-IT" altLang="it-IT" sz="2800"/>
              <a:t>Collegare con criterio di similitudine i due quadri e prescrivere il rimedio in questione, ma alla potenza giusta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it-IT" altLang="it-IT"/>
              <a:t>Il rimedio giusto</a:t>
            </a:r>
          </a:p>
        </p:txBody>
      </p:sp>
      <p:sp>
        <p:nvSpPr>
          <p:cNvPr id="21507" name="Rectangle 3"/>
          <p:cNvSpPr>
            <a:spLocks noGrp="1" noChangeArrowheads="1"/>
          </p:cNvSpPr>
          <p:nvPr>
            <p:ph type="body" idx="1"/>
          </p:nvPr>
        </p:nvSpPr>
        <p:spPr/>
        <p:txBody>
          <a:bodyPr/>
          <a:lstStyle/>
          <a:p>
            <a:r>
              <a:rPr lang="it-IT" altLang="it-IT"/>
              <a:t>E’ quello che coincide il più possibile al quadro del paziente e rispetta la congruenza fra i sintomi, mentali, generali e particolari, caratteristici della situazione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it-IT" altLang="it-IT"/>
              <a:t>La potenza giusta</a:t>
            </a:r>
          </a:p>
        </p:txBody>
      </p:sp>
      <p:sp>
        <p:nvSpPr>
          <p:cNvPr id="20483" name="Rectangle 3"/>
          <p:cNvSpPr>
            <a:spLocks noGrp="1" noChangeArrowheads="1"/>
          </p:cNvSpPr>
          <p:nvPr>
            <p:ph type="body" idx="1"/>
          </p:nvPr>
        </p:nvSpPr>
        <p:spPr/>
        <p:txBody>
          <a:bodyPr/>
          <a:lstStyle/>
          <a:p>
            <a:pPr>
              <a:lnSpc>
                <a:spcPct val="90000"/>
              </a:lnSpc>
            </a:pPr>
            <a:r>
              <a:rPr lang="it-IT" altLang="it-IT" sz="2800"/>
              <a:t>E’ quella che non apporta un aggravamento se non lieve e transitorio nonché seguito da rapido miglioramento</a:t>
            </a:r>
          </a:p>
          <a:p>
            <a:pPr>
              <a:lnSpc>
                <a:spcPct val="90000"/>
              </a:lnSpc>
            </a:pPr>
            <a:r>
              <a:rPr lang="it-IT" altLang="it-IT" sz="2800"/>
              <a:t>In termini pratici la potenza del rimedio aumenta con la ripetizione dei procedimenti di diluizione e  dinamizzazione del veicolo acquoso in cui è stata dissolta la sostanza</a:t>
            </a:r>
          </a:p>
          <a:p>
            <a:pPr>
              <a:lnSpc>
                <a:spcPct val="90000"/>
              </a:lnSpc>
            </a:pPr>
            <a:r>
              <a:rPr lang="it-IT" altLang="it-IT" sz="2800"/>
              <a:t>La scelta della dose o potenza segue criteri empirici legati alla maturità professionale dell’operatore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it-IT" altLang="it-IT" sz="4000"/>
              <a:t>Problemi del procedimento diagnostico-terapeutico omeopatico</a:t>
            </a:r>
          </a:p>
        </p:txBody>
      </p:sp>
      <p:sp>
        <p:nvSpPr>
          <p:cNvPr id="22531" name="Rectangle 3"/>
          <p:cNvSpPr>
            <a:spLocks noGrp="1" noChangeArrowheads="1"/>
          </p:cNvSpPr>
          <p:nvPr>
            <p:ph type="body" idx="1"/>
          </p:nvPr>
        </p:nvSpPr>
        <p:spPr/>
        <p:txBody>
          <a:bodyPr/>
          <a:lstStyle/>
          <a:p>
            <a:r>
              <a:rPr lang="it-IT" altLang="it-IT"/>
              <a:t>Conoscenza dei sintomi del rimedio raccolti nella sua materia medica?</a:t>
            </a:r>
          </a:p>
          <a:p>
            <a:r>
              <a:rPr lang="it-IT" altLang="it-IT"/>
              <a:t>Chiarezza espressiva dei sintomi nel corso della visita?</a:t>
            </a:r>
          </a:p>
          <a:p>
            <a:r>
              <a:rPr lang="it-IT" altLang="it-IT"/>
              <a:t>Rischi di misconoscimento diagnostico</a:t>
            </a:r>
          </a:p>
          <a:p>
            <a:r>
              <a:rPr lang="it-IT" altLang="it-IT"/>
              <a:t>Errori nell’individuazione della potenza idonea</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it-IT" altLang="it-IT" sz="4000"/>
              <a:t>Caratteristiche del processo di produzione del rimedio omeopatico</a:t>
            </a:r>
          </a:p>
        </p:txBody>
      </p:sp>
      <p:sp>
        <p:nvSpPr>
          <p:cNvPr id="23555" name="Rectangle 3"/>
          <p:cNvSpPr>
            <a:spLocks noGrp="1" noChangeArrowheads="1"/>
          </p:cNvSpPr>
          <p:nvPr>
            <p:ph type="body" idx="1"/>
          </p:nvPr>
        </p:nvSpPr>
        <p:spPr/>
        <p:txBody>
          <a:bodyPr/>
          <a:lstStyle/>
          <a:p>
            <a:r>
              <a:rPr lang="it-IT" altLang="it-IT" sz="2800"/>
              <a:t>La sostanza viene trasformata in rimedio grazie alla diluizione in </a:t>
            </a:r>
            <a:r>
              <a:rPr lang="it-IT" altLang="it-IT" sz="2800">
                <a:solidFill>
                  <a:schemeClr val="bg2"/>
                </a:solidFill>
              </a:rPr>
              <a:t>acqua</a:t>
            </a:r>
            <a:r>
              <a:rPr lang="it-IT" altLang="it-IT" sz="2800"/>
              <a:t> e alla dinamizzazione</a:t>
            </a:r>
          </a:p>
          <a:p>
            <a:r>
              <a:rPr lang="it-IT" altLang="it-IT" sz="2800"/>
              <a:t>In pratica viene estratta l’informazione dal piano materiale della sostanza ed il suo segnale viene sottoposto ad espansione fino ad interessare i piani mentali più profondi se si continua con  processi di tipo omeopatico</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it-IT" altLang="it-IT"/>
              <a:t>Il rimedio omeopatico</a:t>
            </a:r>
          </a:p>
        </p:txBody>
      </p:sp>
      <p:sp>
        <p:nvSpPr>
          <p:cNvPr id="8195" name="Rectangle 3"/>
          <p:cNvSpPr>
            <a:spLocks noGrp="1" noChangeArrowheads="1"/>
          </p:cNvSpPr>
          <p:nvPr>
            <p:ph type="body" idx="1"/>
          </p:nvPr>
        </p:nvSpPr>
        <p:spPr/>
        <p:txBody>
          <a:bodyPr/>
          <a:lstStyle/>
          <a:p>
            <a:pPr>
              <a:lnSpc>
                <a:spcPct val="90000"/>
              </a:lnSpc>
            </a:pPr>
            <a:r>
              <a:rPr lang="it-IT" altLang="it-IT" sz="2800"/>
              <a:t>Si tratta dell’energia che corrisponde ad uno sperimentatore stimolato dal rimedio, ma anche ad un paziente nel suo squilibrio spontaneo</a:t>
            </a:r>
          </a:p>
          <a:p>
            <a:pPr>
              <a:lnSpc>
                <a:spcPct val="90000"/>
              </a:lnSpc>
            </a:pPr>
            <a:r>
              <a:rPr lang="it-IT" altLang="it-IT" sz="2800"/>
              <a:t>Il rimedio è al centro fra i sintomi sperimentali e quelli spontanei del paziente</a:t>
            </a:r>
          </a:p>
          <a:p>
            <a:pPr>
              <a:lnSpc>
                <a:spcPct val="90000"/>
              </a:lnSpc>
            </a:pPr>
            <a:r>
              <a:rPr lang="it-IT" altLang="it-IT" sz="2800"/>
              <a:t>Quindi lo sperimentatore ed il paziente sono legati al rimedio da un criterio di identità</a:t>
            </a:r>
          </a:p>
          <a:p>
            <a:pPr>
              <a:lnSpc>
                <a:spcPct val="90000"/>
              </a:lnSpc>
            </a:pPr>
            <a:r>
              <a:rPr lang="it-IT" altLang="it-IT" sz="2800"/>
              <a:t>La biorisonanza lavora su tale principio ed è alla base del funzionamento dell’omeopatia</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it-IT" altLang="it-IT" sz="4000"/>
              <a:t>Cristalli d’acqua di elevata qualità</a:t>
            </a:r>
          </a:p>
        </p:txBody>
      </p:sp>
      <p:pic>
        <p:nvPicPr>
          <p:cNvPr id="51203" name="Picture 3" descr="Aguq_35a"/>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2209800"/>
            <a:ext cx="4327525" cy="403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1204" name="Picture 4" descr="acqua di Lourd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209800"/>
            <a:ext cx="4724400" cy="4038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endParaRPr lang="it-IT" altLang="it-IT"/>
          </a:p>
        </p:txBody>
      </p:sp>
      <p:sp>
        <p:nvSpPr>
          <p:cNvPr id="79875" name="Rectangle 3"/>
          <p:cNvSpPr>
            <a:spLocks noGrp="1" noChangeArrowheads="1"/>
          </p:cNvSpPr>
          <p:nvPr>
            <p:ph type="body" idx="1"/>
          </p:nvPr>
        </p:nvSpPr>
        <p:spPr>
          <a:xfrm>
            <a:off x="152400" y="1905000"/>
            <a:ext cx="8763000" cy="4114800"/>
          </a:xfrm>
        </p:spPr>
        <p:txBody>
          <a:bodyPr/>
          <a:lstStyle/>
          <a:p>
            <a:pPr>
              <a:buFontTx/>
              <a:buNone/>
            </a:pPr>
            <a:r>
              <a:rPr lang="it-IT" altLang="it-IT">
                <a:solidFill>
                  <a:srgbClr val="FFFF00"/>
                </a:solidFill>
              </a:rPr>
              <a:t>Sperimentatore  </a:t>
            </a:r>
            <a:r>
              <a:rPr lang="it-IT" altLang="it-IT"/>
              <a:t>   </a:t>
            </a:r>
            <a:r>
              <a:rPr lang="it-IT" altLang="it-IT">
                <a:solidFill>
                  <a:schemeClr val="bg2"/>
                </a:solidFill>
              </a:rPr>
              <a:t>Rimedio</a:t>
            </a:r>
            <a:r>
              <a:rPr lang="it-IT" altLang="it-IT"/>
              <a:t>       </a:t>
            </a:r>
            <a:r>
              <a:rPr lang="it-IT" altLang="it-IT">
                <a:solidFill>
                  <a:srgbClr val="FF0000"/>
                </a:solidFill>
              </a:rPr>
              <a:t>Paziente</a:t>
            </a:r>
            <a:r>
              <a:rPr lang="it-IT" altLang="it-IT"/>
              <a:t>  </a:t>
            </a:r>
          </a:p>
          <a:p>
            <a:endParaRPr lang="it-IT" altLang="it-IT"/>
          </a:p>
          <a:p>
            <a:pPr>
              <a:buFontTx/>
              <a:buNone/>
            </a:pPr>
            <a:endParaRPr lang="it-IT" altLang="it-IT"/>
          </a:p>
          <a:p>
            <a:pPr>
              <a:buFontTx/>
              <a:buNone/>
            </a:pPr>
            <a:r>
              <a:rPr lang="it-IT" altLang="it-IT"/>
              <a:t>         </a:t>
            </a:r>
          </a:p>
          <a:p>
            <a:pPr>
              <a:buFontTx/>
              <a:buNone/>
            </a:pPr>
            <a:r>
              <a:rPr lang="it-IT" altLang="it-IT"/>
              <a:t>Soggetto sano       </a:t>
            </a:r>
            <a:r>
              <a:rPr lang="it-IT" altLang="it-IT">
                <a:solidFill>
                  <a:schemeClr val="bg2"/>
                </a:solidFill>
              </a:rPr>
              <a:t>Sintomi</a:t>
            </a:r>
            <a:r>
              <a:rPr lang="it-IT" altLang="it-IT">
                <a:solidFill>
                  <a:schemeClr val="bg1"/>
                </a:solidFill>
              </a:rPr>
              <a:t> </a:t>
            </a:r>
            <a:r>
              <a:rPr lang="it-IT" altLang="it-IT"/>
              <a:t>       </a:t>
            </a:r>
            <a:r>
              <a:rPr lang="it-IT" altLang="it-IT">
                <a:solidFill>
                  <a:srgbClr val="FF0000"/>
                </a:solidFill>
              </a:rPr>
              <a:t>Malato</a:t>
            </a:r>
            <a:r>
              <a:rPr lang="it-IT" altLang="it-IT"/>
              <a:t>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it-IT" altLang="it-IT" sz="4000"/>
              <a:t>Problemi di potenza dello stimolo</a:t>
            </a:r>
          </a:p>
        </p:txBody>
      </p:sp>
      <p:sp>
        <p:nvSpPr>
          <p:cNvPr id="19459" name="Rectangle 3"/>
          <p:cNvSpPr>
            <a:spLocks noGrp="1" noChangeArrowheads="1"/>
          </p:cNvSpPr>
          <p:nvPr>
            <p:ph type="body" idx="1"/>
          </p:nvPr>
        </p:nvSpPr>
        <p:spPr/>
        <p:txBody>
          <a:bodyPr/>
          <a:lstStyle/>
          <a:p>
            <a:r>
              <a:rPr lang="it-IT" altLang="it-IT"/>
              <a:t>Teoricamente esiste una potenza di stimolo che non è sufficiente a superare la malattia</a:t>
            </a:r>
          </a:p>
          <a:p>
            <a:r>
              <a:rPr lang="it-IT" altLang="it-IT"/>
              <a:t>La potenza giusta però risolve il quadro morboso in modo preciso e senza ulteriore aggravamento</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it-IT" altLang="it-IT" sz="4000"/>
              <a:t/>
            </a:r>
            <a:br>
              <a:rPr lang="it-IT" altLang="it-IT" sz="4000"/>
            </a:br>
            <a:r>
              <a:rPr lang="it-IT" altLang="it-IT" sz="4000"/>
              <a:t>Nihil prodest quid non laedere possit idem (nulla giova che non possa anche ledere)</a:t>
            </a:r>
            <a:br>
              <a:rPr lang="it-IT" altLang="it-IT" sz="4000"/>
            </a:br>
            <a:endParaRPr lang="it-IT" altLang="it-IT" sz="4000"/>
          </a:p>
        </p:txBody>
      </p:sp>
      <p:sp>
        <p:nvSpPr>
          <p:cNvPr id="10243" name="Rectangle 3"/>
          <p:cNvSpPr>
            <a:spLocks noGrp="1" noChangeArrowheads="1"/>
          </p:cNvSpPr>
          <p:nvPr>
            <p:ph type="body" idx="1"/>
          </p:nvPr>
        </p:nvSpPr>
        <p:spPr>
          <a:xfrm>
            <a:off x="457200" y="2362200"/>
            <a:ext cx="8229600" cy="4114800"/>
          </a:xfrm>
        </p:spPr>
        <p:txBody>
          <a:bodyPr/>
          <a:lstStyle/>
          <a:p>
            <a:r>
              <a:rPr lang="it-IT" altLang="it-IT"/>
              <a:t>Il rimedio accende nel sano e spegne nel malato la stessa sintomatologia</a:t>
            </a:r>
          </a:p>
          <a:p>
            <a:r>
              <a:rPr lang="it-IT" altLang="it-IT"/>
              <a:t>Quindi i sintomi sono nel mezzo di una possibile oscillazione fra sano e malato</a:t>
            </a:r>
          </a:p>
          <a:p>
            <a:r>
              <a:rPr lang="it-IT" altLang="it-IT"/>
              <a:t>Sano e malato si trovano da due parti opposte rispetto al rimedio, ma corrispondono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it-IT" altLang="it-IT"/>
              <a:t>Rapporti fra rimedio e paziente</a:t>
            </a:r>
          </a:p>
        </p:txBody>
      </p:sp>
      <p:sp>
        <p:nvSpPr>
          <p:cNvPr id="12291" name="Rectangle 3"/>
          <p:cNvSpPr>
            <a:spLocks noGrp="1" noChangeArrowheads="1"/>
          </p:cNvSpPr>
          <p:nvPr>
            <p:ph type="body" idx="1"/>
          </p:nvPr>
        </p:nvSpPr>
        <p:spPr/>
        <p:txBody>
          <a:bodyPr/>
          <a:lstStyle/>
          <a:p>
            <a:r>
              <a:rPr lang="it-IT" altLang="it-IT"/>
              <a:t>Il paziente dunque corrisponde alla stessa energia che il rimedio applica allo  sperimentatore</a:t>
            </a:r>
          </a:p>
          <a:p>
            <a:r>
              <a:rPr lang="it-IT" altLang="it-IT"/>
              <a:t>Significa che il paziente esprime un’energia che può essere usata su di lui come se fosse quella del rimedio</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it-IT" altLang="it-IT" sz="4000"/>
              <a:t>Omeopatia a cavallo tra passato e futuro</a:t>
            </a:r>
          </a:p>
        </p:txBody>
      </p:sp>
      <p:sp>
        <p:nvSpPr>
          <p:cNvPr id="14339" name="Rectangle 3"/>
          <p:cNvSpPr>
            <a:spLocks noGrp="1" noChangeArrowheads="1"/>
          </p:cNvSpPr>
          <p:nvPr>
            <p:ph type="body" idx="1"/>
          </p:nvPr>
        </p:nvSpPr>
        <p:spPr/>
        <p:txBody>
          <a:bodyPr/>
          <a:lstStyle/>
          <a:p>
            <a:r>
              <a:rPr lang="it-IT" altLang="it-IT" sz="2800"/>
              <a:t>Rivedendo la sequenza dei procedimenti logici in medicina omeopatica, si è individuato un sistema di allestimento del rimedio che, senza discostarsi dal nucleo centrale su cui si basa l’omeopatia hahnemanniana, raccoglie l’informazione giusta dalla persona in modo originale e la elabora perché risulti a misura della situazione del paziente momento per momento</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endParaRPr lang="it-IT" altLang="it-IT"/>
          </a:p>
        </p:txBody>
      </p:sp>
      <p:sp>
        <p:nvSpPr>
          <p:cNvPr id="40963" name="Rectangle 3"/>
          <p:cNvSpPr>
            <a:spLocks noGrp="1" noChangeArrowheads="1"/>
          </p:cNvSpPr>
          <p:nvPr>
            <p:ph type="body" idx="1"/>
          </p:nvPr>
        </p:nvSpPr>
        <p:spPr/>
        <p:txBody>
          <a:bodyPr/>
          <a:lstStyle/>
          <a:p>
            <a:endParaRPr lang="it-IT" altLang="it-IT"/>
          </a:p>
        </p:txBody>
      </p:sp>
      <p:pic>
        <p:nvPicPr>
          <p:cNvPr id="40964" name="Picture 4" descr="DSCN03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9448800" cy="708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it-IT" altLang="it-IT" sz="4000"/>
              <a:t>Origini dell’informazione con il nuovo sistema omeopatico</a:t>
            </a:r>
          </a:p>
        </p:txBody>
      </p:sp>
      <p:sp>
        <p:nvSpPr>
          <p:cNvPr id="25603" name="Rectangle 3"/>
          <p:cNvSpPr>
            <a:spLocks noGrp="1" noChangeArrowheads="1"/>
          </p:cNvSpPr>
          <p:nvPr>
            <p:ph type="body" idx="1"/>
          </p:nvPr>
        </p:nvSpPr>
        <p:spPr/>
        <p:txBody>
          <a:bodyPr/>
          <a:lstStyle/>
          <a:p>
            <a:pPr>
              <a:lnSpc>
                <a:spcPct val="80000"/>
              </a:lnSpc>
            </a:pPr>
            <a:r>
              <a:rPr lang="it-IT" altLang="it-IT" sz="2400">
                <a:solidFill>
                  <a:srgbClr val="FF0066"/>
                </a:solidFill>
              </a:rPr>
              <a:t>L’organismo esprime il suo setting energetico momento per momento a seconda della situazione che lo rappresenta</a:t>
            </a:r>
          </a:p>
          <a:p>
            <a:pPr>
              <a:lnSpc>
                <a:spcPct val="80000"/>
              </a:lnSpc>
            </a:pPr>
            <a:r>
              <a:rPr lang="it-IT" altLang="it-IT" sz="2400">
                <a:solidFill>
                  <a:srgbClr val="FF0066"/>
                </a:solidFill>
              </a:rPr>
              <a:t>Tale segnale fluisce dalle porte energetiche della persona ed è sfruttabile per impregnare un veicolo informatico che scorra in un sensore idoneo ad esse connesso</a:t>
            </a:r>
          </a:p>
          <a:p>
            <a:pPr>
              <a:lnSpc>
                <a:spcPct val="80000"/>
              </a:lnSpc>
            </a:pPr>
            <a:r>
              <a:rPr lang="it-IT" altLang="it-IT" sz="2400">
                <a:solidFill>
                  <a:srgbClr val="FF0066"/>
                </a:solidFill>
              </a:rPr>
              <a:t>E’ possibile apportare un incremento dell’energia del segnale senza stravolgere la qualità dell’informazione</a:t>
            </a:r>
          </a:p>
          <a:p>
            <a:pPr>
              <a:lnSpc>
                <a:spcPct val="80000"/>
              </a:lnSpc>
            </a:pPr>
            <a:r>
              <a:rPr lang="it-IT" altLang="it-IT" sz="2400">
                <a:solidFill>
                  <a:srgbClr val="FF0066"/>
                </a:solidFill>
              </a:rPr>
              <a:t>Il segnale può essere restituito all’organismo in tempo reale in modo da creare un’osmosi di informazioni che risulti terapeutica come un rimedio omeopatico</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057400"/>
            <a:ext cx="7772400" cy="1431925"/>
          </a:xfrm>
        </p:spPr>
        <p:txBody>
          <a:bodyPr/>
          <a:lstStyle/>
          <a:p>
            <a:r>
              <a:rPr lang="it-IT" altLang="it-IT" sz="4000">
                <a:solidFill>
                  <a:srgbClr val="FF3399"/>
                </a:solidFill>
              </a:rPr>
              <a:t/>
            </a:r>
            <a:br>
              <a:rPr lang="it-IT" altLang="it-IT" sz="4000">
                <a:solidFill>
                  <a:srgbClr val="FF3399"/>
                </a:solidFill>
              </a:rPr>
            </a:br>
            <a:r>
              <a:rPr lang="it-IT" altLang="it-IT" sz="4000">
                <a:solidFill>
                  <a:srgbClr val="FF3399"/>
                </a:solidFill>
              </a:rPr>
              <a:t/>
            </a:r>
            <a:br>
              <a:rPr lang="it-IT" altLang="it-IT" sz="4000">
                <a:solidFill>
                  <a:srgbClr val="FF3399"/>
                </a:solidFill>
              </a:rPr>
            </a:br>
            <a:r>
              <a:rPr lang="it-IT" altLang="it-IT" sz="4000">
                <a:solidFill>
                  <a:srgbClr val="FF3399"/>
                </a:solidFill>
              </a:rPr>
              <a:t/>
            </a:r>
            <a:br>
              <a:rPr lang="it-IT" altLang="it-IT" sz="4000">
                <a:solidFill>
                  <a:srgbClr val="FF3399"/>
                </a:solidFill>
              </a:rPr>
            </a:br>
            <a:r>
              <a:rPr lang="it-IT" altLang="it-IT" sz="4000">
                <a:solidFill>
                  <a:srgbClr val="FF3399"/>
                </a:solidFill>
              </a:rPr>
              <a:t/>
            </a:r>
            <a:br>
              <a:rPr lang="it-IT" altLang="it-IT" sz="4000">
                <a:solidFill>
                  <a:srgbClr val="FF3399"/>
                </a:solidFill>
              </a:rPr>
            </a:br>
            <a:r>
              <a:rPr lang="it-IT" altLang="it-IT" sz="4000">
                <a:solidFill>
                  <a:srgbClr val="FF3399"/>
                </a:solidFill>
              </a:rPr>
              <a:t/>
            </a:r>
            <a:br>
              <a:rPr lang="it-IT" altLang="it-IT" sz="4000">
                <a:solidFill>
                  <a:srgbClr val="FF3399"/>
                </a:solidFill>
              </a:rPr>
            </a:br>
            <a:r>
              <a:rPr lang="it-IT" altLang="it-IT" sz="4000">
                <a:solidFill>
                  <a:srgbClr val="FF3399"/>
                </a:solidFill>
              </a:rPr>
              <a:t/>
            </a:r>
            <a:br>
              <a:rPr lang="it-IT" altLang="it-IT" sz="4000">
                <a:solidFill>
                  <a:srgbClr val="FF3399"/>
                </a:solidFill>
              </a:rPr>
            </a:br>
            <a:r>
              <a:rPr lang="it-IT" altLang="it-IT" sz="4000">
                <a:solidFill>
                  <a:srgbClr val="FF3399"/>
                </a:solidFill>
              </a:rPr>
              <a:t/>
            </a:r>
            <a:br>
              <a:rPr lang="it-IT" altLang="it-IT" sz="4000">
                <a:solidFill>
                  <a:srgbClr val="FF3399"/>
                </a:solidFill>
              </a:rPr>
            </a:br>
            <a:r>
              <a:rPr lang="it-IT" altLang="it-IT" sz="4000">
                <a:solidFill>
                  <a:srgbClr val="FF3399"/>
                </a:solidFill>
              </a:rPr>
              <a:t/>
            </a:r>
            <a:br>
              <a:rPr lang="it-IT" altLang="it-IT" sz="4000">
                <a:solidFill>
                  <a:srgbClr val="FF3399"/>
                </a:solidFill>
              </a:rPr>
            </a:br>
            <a:r>
              <a:rPr lang="it-IT" altLang="it-IT" sz="4000">
                <a:solidFill>
                  <a:srgbClr val="FF3399"/>
                </a:solidFill>
              </a:rPr>
              <a:t/>
            </a:r>
            <a:br>
              <a:rPr lang="it-IT" altLang="it-IT" sz="4000">
                <a:solidFill>
                  <a:srgbClr val="FF3399"/>
                </a:solidFill>
              </a:rPr>
            </a:br>
            <a:r>
              <a:rPr lang="it-IT" altLang="it-IT" sz="4000">
                <a:solidFill>
                  <a:srgbClr val="FF3399"/>
                </a:solidFill>
              </a:rPr>
              <a:t/>
            </a:r>
            <a:br>
              <a:rPr lang="it-IT" altLang="it-IT" sz="4000">
                <a:solidFill>
                  <a:srgbClr val="FF3399"/>
                </a:solidFill>
              </a:rPr>
            </a:br>
            <a:r>
              <a:rPr lang="it-IT" altLang="it-IT" sz="4000">
                <a:solidFill>
                  <a:srgbClr val="FF3399"/>
                </a:solidFill>
              </a:rPr>
              <a:t/>
            </a:r>
            <a:br>
              <a:rPr lang="it-IT" altLang="it-IT" sz="4000">
                <a:solidFill>
                  <a:srgbClr val="FF3399"/>
                </a:solidFill>
              </a:rPr>
            </a:br>
            <a:r>
              <a:rPr lang="it-IT" altLang="it-IT" sz="4000">
                <a:solidFill>
                  <a:srgbClr val="FF3399"/>
                </a:solidFill>
              </a:rPr>
              <a:t/>
            </a:r>
            <a:br>
              <a:rPr lang="it-IT" altLang="it-IT" sz="4000">
                <a:solidFill>
                  <a:srgbClr val="FF3399"/>
                </a:solidFill>
              </a:rPr>
            </a:br>
            <a:r>
              <a:rPr lang="it-IT" altLang="it-IT" sz="4000">
                <a:solidFill>
                  <a:srgbClr val="FF3399"/>
                </a:solidFill>
              </a:rPr>
              <a:t>Hydrobiotronic System</a:t>
            </a:r>
            <a:br>
              <a:rPr lang="it-IT" altLang="it-IT" sz="4000">
                <a:solidFill>
                  <a:srgbClr val="FF3399"/>
                </a:solidFill>
              </a:rPr>
            </a:br>
            <a:r>
              <a:rPr lang="it-IT" altLang="it-IT" sz="4000">
                <a:solidFill>
                  <a:srgbClr val="FF3399"/>
                </a:solidFill>
              </a:rPr>
              <a:t/>
            </a:r>
            <a:br>
              <a:rPr lang="it-IT" altLang="it-IT" sz="4000">
                <a:solidFill>
                  <a:srgbClr val="FF3399"/>
                </a:solidFill>
              </a:rPr>
            </a:br>
            <a:r>
              <a:rPr lang="it-IT" altLang="it-IT" sz="4000"/>
              <a:t>Entra in connessione con la tua forza per stare bene</a:t>
            </a:r>
          </a:p>
        </p:txBody>
      </p:sp>
      <p:sp>
        <p:nvSpPr>
          <p:cNvPr id="4099" name="Rectangle 3"/>
          <p:cNvSpPr>
            <a:spLocks noGrp="1" noChangeArrowheads="1"/>
          </p:cNvSpPr>
          <p:nvPr>
            <p:ph type="subTitle" idx="1"/>
          </p:nvPr>
        </p:nvSpPr>
        <p:spPr>
          <a:xfrm>
            <a:off x="1219200" y="3733800"/>
            <a:ext cx="6629400" cy="2819400"/>
          </a:xfrm>
        </p:spPr>
        <p:txBody>
          <a:bodyPr/>
          <a:lstStyle/>
          <a:p>
            <a:pPr>
              <a:lnSpc>
                <a:spcPct val="90000"/>
              </a:lnSpc>
            </a:pPr>
            <a:r>
              <a:rPr lang="it-IT" altLang="it-IT" sz="2800">
                <a:solidFill>
                  <a:srgbClr val="FF3399"/>
                </a:solidFill>
              </a:rPr>
              <a:t>L’organismo emette energia </a:t>
            </a:r>
          </a:p>
          <a:p>
            <a:pPr>
              <a:lnSpc>
                <a:spcPct val="90000"/>
              </a:lnSpc>
            </a:pPr>
            <a:r>
              <a:rPr lang="it-IT" altLang="it-IT" sz="2800">
                <a:solidFill>
                  <a:srgbClr val="FF3399"/>
                </a:solidFill>
              </a:rPr>
              <a:t>che può essere riconosciuta e aumentata </a:t>
            </a:r>
          </a:p>
          <a:p>
            <a:pPr>
              <a:lnSpc>
                <a:spcPct val="90000"/>
              </a:lnSpc>
            </a:pPr>
            <a:r>
              <a:rPr lang="it-IT" altLang="it-IT" sz="2800">
                <a:solidFill>
                  <a:srgbClr val="FF3399"/>
                </a:solidFill>
              </a:rPr>
              <a:t>e poi  restituita per stimolare la guarigione.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it-IT" altLang="it-IT" sz="4000"/>
              <a:t/>
            </a:r>
            <a:br>
              <a:rPr lang="it-IT" altLang="it-IT" sz="4000"/>
            </a:br>
            <a:r>
              <a:rPr lang="it-IT" altLang="it-IT" sz="4000"/>
              <a:t/>
            </a:r>
            <a:br>
              <a:rPr lang="it-IT" altLang="it-IT" sz="4000"/>
            </a:br>
            <a:r>
              <a:rPr lang="it-IT" altLang="it-IT" sz="4000"/>
              <a:t/>
            </a:r>
            <a:br>
              <a:rPr lang="it-IT" altLang="it-IT" sz="4000"/>
            </a:br>
            <a:r>
              <a:rPr lang="it-IT" altLang="it-IT" sz="4000"/>
              <a:t/>
            </a:r>
            <a:br>
              <a:rPr lang="it-IT" altLang="it-IT" sz="4000"/>
            </a:br>
            <a:r>
              <a:rPr lang="it-IT" altLang="it-IT" sz="4000"/>
              <a:t/>
            </a:r>
            <a:br>
              <a:rPr lang="it-IT" altLang="it-IT" sz="4000"/>
            </a:br>
            <a:r>
              <a:rPr lang="it-IT" altLang="it-IT" sz="4000"/>
              <a:t/>
            </a:r>
            <a:br>
              <a:rPr lang="it-IT" altLang="it-IT" sz="4000"/>
            </a:br>
            <a:r>
              <a:rPr lang="it-IT" altLang="it-IT" sz="4000"/>
              <a:t/>
            </a:r>
            <a:br>
              <a:rPr lang="it-IT" altLang="it-IT" sz="4000"/>
            </a:br>
            <a:r>
              <a:rPr lang="it-IT" altLang="it-IT" sz="4000"/>
              <a:t/>
            </a:r>
            <a:br>
              <a:rPr lang="it-IT" altLang="it-IT" sz="4000"/>
            </a:br>
            <a:r>
              <a:rPr lang="it-IT" altLang="it-IT" sz="4000">
                <a:solidFill>
                  <a:srgbClr val="FF3399"/>
                </a:solidFill>
              </a:rPr>
              <a:t>All’interno di Hydrobiotronic System</a:t>
            </a:r>
            <a:br>
              <a:rPr lang="it-IT" altLang="it-IT" sz="4000">
                <a:solidFill>
                  <a:srgbClr val="FF3399"/>
                </a:solidFill>
              </a:rPr>
            </a:br>
            <a:r>
              <a:rPr lang="it-IT" altLang="it-IT" sz="4000">
                <a:solidFill>
                  <a:srgbClr val="FF3399"/>
                </a:solidFill>
              </a:rPr>
              <a:t>si inserisce, ad esempio, il sistema H</a:t>
            </a:r>
            <a:r>
              <a:rPr lang="it-IT" altLang="it-IT" sz="4000" baseline="-25000">
                <a:solidFill>
                  <a:srgbClr val="FF3399"/>
                </a:solidFill>
              </a:rPr>
              <a:t>3</a:t>
            </a:r>
            <a:r>
              <a:rPr lang="it-IT" altLang="it-IT" sz="4000">
                <a:solidFill>
                  <a:srgbClr val="FF3399"/>
                </a:solidFill>
              </a:rPr>
              <a:t>O, Hahnemannian Homeopathic Holographic Organizer</a:t>
            </a:r>
            <a:r>
              <a:rPr lang="it-IT" altLang="it-IT" sz="4000"/>
              <a:t>  </a:t>
            </a:r>
          </a:p>
        </p:txBody>
      </p:sp>
      <p:sp>
        <p:nvSpPr>
          <p:cNvPr id="45059" name="Rectangle 3"/>
          <p:cNvSpPr>
            <a:spLocks noGrp="1" noChangeArrowheads="1"/>
          </p:cNvSpPr>
          <p:nvPr>
            <p:ph type="body" idx="1"/>
          </p:nvPr>
        </p:nvSpPr>
        <p:spPr>
          <a:xfrm flipV="1">
            <a:off x="457200" y="5922963"/>
            <a:ext cx="8229600" cy="69850"/>
          </a:xfrm>
        </p:spPr>
        <p:txBody>
          <a:bodyPr/>
          <a:lstStyle/>
          <a:p>
            <a:pPr>
              <a:lnSpc>
                <a:spcPct val="80000"/>
              </a:lnSpc>
            </a:pPr>
            <a:r>
              <a:rPr lang="it-IT" altLang="it-IT" sz="800"/>
              <a:t>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it-IT" altLang="it-IT" sz="4000"/>
              <a:t>Caratteristiche di Hydrobiotronic System</a:t>
            </a:r>
          </a:p>
        </p:txBody>
      </p:sp>
      <p:sp>
        <p:nvSpPr>
          <p:cNvPr id="26627" name="Rectangle 3"/>
          <p:cNvSpPr>
            <a:spLocks noGrp="1" noChangeArrowheads="1"/>
          </p:cNvSpPr>
          <p:nvPr>
            <p:ph type="body" idx="1"/>
          </p:nvPr>
        </p:nvSpPr>
        <p:spPr/>
        <p:txBody>
          <a:bodyPr/>
          <a:lstStyle/>
          <a:p>
            <a:r>
              <a:rPr lang="it-IT" altLang="it-IT" sz="2800"/>
              <a:t>Il sistema utilizzato da Hydrobiotronic usa tutte le conoscenze fisiche, chimiche, informatiche e bioenergetiche che supportano i fondamenti scientifici dell’omeopatia ma non sono estranei ai traguardi più avanzati delle scienze attuali</a:t>
            </a:r>
          </a:p>
          <a:p>
            <a:r>
              <a:rPr lang="it-IT" altLang="it-IT" sz="2800"/>
              <a:t>Nel frattempo assolutamente non si discosta dai dettami hahnemanniani che sono alla base dell’omeopatia unicista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endParaRPr lang="it-IT" altLang="it-IT"/>
          </a:p>
        </p:txBody>
      </p:sp>
      <p:pic>
        <p:nvPicPr>
          <p:cNvPr id="52227" name="Picture 3" descr="vortexpix"/>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372600" cy="7086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endParaRPr lang="it-IT" altLang="it-IT"/>
          </a:p>
        </p:txBody>
      </p:sp>
      <p:sp>
        <p:nvSpPr>
          <p:cNvPr id="47107" name="Rectangle 3"/>
          <p:cNvSpPr>
            <a:spLocks noGrp="1" noChangeArrowheads="1"/>
          </p:cNvSpPr>
          <p:nvPr>
            <p:ph type="body" idx="1"/>
          </p:nvPr>
        </p:nvSpPr>
        <p:spPr/>
        <p:txBody>
          <a:bodyPr/>
          <a:lstStyle/>
          <a:p>
            <a:endParaRPr lang="it-IT" altLang="it-IT"/>
          </a:p>
        </p:txBody>
      </p:sp>
      <p:pic>
        <p:nvPicPr>
          <p:cNvPr id="47108" name="Picture 4" descr="H30-MOV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0025" y="-942975"/>
            <a:ext cx="8743950" cy="8743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it-IT" altLang="it-IT"/>
              <a:t> </a:t>
            </a:r>
          </a:p>
        </p:txBody>
      </p:sp>
      <p:pic>
        <p:nvPicPr>
          <p:cNvPr id="38915" name="Picture 3"/>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143000" y="0"/>
            <a:ext cx="6781800" cy="6858000"/>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it-IT" altLang="it-IT"/>
              <a:t>Funzionamento della metodica </a:t>
            </a:r>
          </a:p>
        </p:txBody>
      </p:sp>
      <p:sp>
        <p:nvSpPr>
          <p:cNvPr id="27651" name="Rectangle 3"/>
          <p:cNvSpPr>
            <a:spLocks noGrp="1" noChangeArrowheads="1"/>
          </p:cNvSpPr>
          <p:nvPr>
            <p:ph type="body" idx="1"/>
          </p:nvPr>
        </p:nvSpPr>
        <p:spPr/>
        <p:txBody>
          <a:bodyPr/>
          <a:lstStyle/>
          <a:p>
            <a:pPr>
              <a:lnSpc>
                <a:spcPct val="90000"/>
              </a:lnSpc>
            </a:pPr>
            <a:r>
              <a:rPr lang="it-IT" altLang="it-IT"/>
              <a:t>Il veicolo informatico utilizzato dalla metodica è </a:t>
            </a:r>
            <a:r>
              <a:rPr lang="it-IT" altLang="it-IT" sz="3600">
                <a:solidFill>
                  <a:schemeClr val="bg2"/>
                </a:solidFill>
              </a:rPr>
              <a:t>l’acqua</a:t>
            </a:r>
          </a:p>
          <a:p>
            <a:pPr>
              <a:lnSpc>
                <a:spcPct val="90000"/>
              </a:lnSpc>
            </a:pPr>
            <a:r>
              <a:rPr lang="it-IT" altLang="it-IT"/>
              <a:t>Essa viene posta nelle condizioni di acquisire,  trasportare e cedere segnali legati ad informazioni di tipo omeopatico grazie ad un originale tipo di trattamento, protetto dal brevetto del sistema in questione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flipH="1">
            <a:off x="8839200" y="1066800"/>
            <a:ext cx="76200" cy="1447800"/>
          </a:xfrm>
        </p:spPr>
        <p:txBody>
          <a:bodyPr/>
          <a:lstStyle/>
          <a:p>
            <a:r>
              <a:rPr lang="it-IT" altLang="it-IT"/>
              <a:t> </a:t>
            </a:r>
          </a:p>
        </p:txBody>
      </p:sp>
      <p:sp>
        <p:nvSpPr>
          <p:cNvPr id="41987" name="Rectangle 3"/>
          <p:cNvSpPr>
            <a:spLocks noGrp="1" noChangeArrowheads="1"/>
          </p:cNvSpPr>
          <p:nvPr>
            <p:ph type="body" idx="1"/>
          </p:nvPr>
        </p:nvSpPr>
        <p:spPr>
          <a:xfrm flipH="1" flipV="1">
            <a:off x="8686800" y="6019800"/>
            <a:ext cx="152400" cy="152400"/>
          </a:xfrm>
        </p:spPr>
        <p:txBody>
          <a:bodyPr/>
          <a:lstStyle/>
          <a:p>
            <a:pPr>
              <a:lnSpc>
                <a:spcPct val="80000"/>
              </a:lnSpc>
            </a:pPr>
            <a:r>
              <a:rPr lang="it-IT" altLang="it-IT" sz="800"/>
              <a:t>    </a:t>
            </a:r>
          </a:p>
        </p:txBody>
      </p:sp>
      <p:pic>
        <p:nvPicPr>
          <p:cNvPr id="41988" name="Picture 4" descr="DSCN03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9601200" cy="777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it-IT" altLang="it-IT"/>
              <a:t>Semplicità del sistema</a:t>
            </a:r>
          </a:p>
        </p:txBody>
      </p:sp>
      <p:sp>
        <p:nvSpPr>
          <p:cNvPr id="28675" name="Rectangle 3"/>
          <p:cNvSpPr>
            <a:spLocks noGrp="1" noChangeArrowheads="1"/>
          </p:cNvSpPr>
          <p:nvPr>
            <p:ph type="body" idx="1"/>
          </p:nvPr>
        </p:nvSpPr>
        <p:spPr/>
        <p:txBody>
          <a:bodyPr/>
          <a:lstStyle/>
          <a:p>
            <a:pPr>
              <a:lnSpc>
                <a:spcPct val="80000"/>
              </a:lnSpc>
            </a:pPr>
            <a:r>
              <a:rPr lang="it-IT" altLang="it-IT" sz="1800"/>
              <a:t>Hydrobiotronic System è semplice, fruibile, bello a vedersi e a provarsi</a:t>
            </a:r>
          </a:p>
          <a:p>
            <a:pPr>
              <a:lnSpc>
                <a:spcPct val="80000"/>
              </a:lnSpc>
            </a:pPr>
            <a:r>
              <a:rPr lang="it-IT" altLang="it-IT" sz="1800"/>
              <a:t>Il paziente dovrà soltanto connettersi con  un sensore luminoso sul suo terzo occhio ed immediatamente sarà in relazione con il processo di diagnosi e terapia</a:t>
            </a:r>
          </a:p>
          <a:p>
            <a:pPr>
              <a:lnSpc>
                <a:spcPct val="80000"/>
              </a:lnSpc>
            </a:pPr>
            <a:r>
              <a:rPr lang="it-IT" altLang="it-IT" sz="1800"/>
              <a:t>Egli  “dialogherà” con Hydrobiotronic tramite un sensore per sei secondi ed avvertirà una piacevole sensazione </a:t>
            </a:r>
          </a:p>
          <a:p>
            <a:pPr>
              <a:lnSpc>
                <a:spcPct val="80000"/>
              </a:lnSpc>
            </a:pPr>
            <a:r>
              <a:rPr lang="it-IT" altLang="it-IT" sz="1800"/>
              <a:t>Si pensi, ad esempio, che la luce del sensore, disposto a pochi centimetri dalla mano sinistra, procura una particolare sensazione vibrazionale, poiché questa è la mano ricettiva secondo gli schemi bioenergetici</a:t>
            </a:r>
          </a:p>
          <a:p>
            <a:pPr>
              <a:lnSpc>
                <a:spcPct val="80000"/>
              </a:lnSpc>
            </a:pPr>
            <a:r>
              <a:rPr lang="it-IT" altLang="it-IT" sz="1800"/>
              <a:t>Dopo  assumerà i  granuli omeopatici preparati dal dispositivo che forniranno l’informazione che gli occorre in quel momento</a:t>
            </a:r>
          </a:p>
          <a:p>
            <a:pPr>
              <a:lnSpc>
                <a:spcPct val="80000"/>
              </a:lnSpc>
            </a:pPr>
            <a:r>
              <a:rPr lang="it-IT" altLang="it-IT" sz="1800"/>
              <a:t>Si potrà ripetere l’applicazione a seconda dell’intensità del malessere, come se si assumesse un rimedio, fino alla soluzione del problema</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it-IT" altLang="it-IT" sz="4000"/>
              <a:t>Pochi minuti di semplicità per stare bene</a:t>
            </a:r>
          </a:p>
        </p:txBody>
      </p:sp>
      <p:sp>
        <p:nvSpPr>
          <p:cNvPr id="29699" name="Rectangle 3"/>
          <p:cNvSpPr>
            <a:spLocks noGrp="1" noChangeArrowheads="1"/>
          </p:cNvSpPr>
          <p:nvPr>
            <p:ph type="body" idx="1"/>
          </p:nvPr>
        </p:nvSpPr>
        <p:spPr/>
        <p:txBody>
          <a:bodyPr/>
          <a:lstStyle/>
          <a:p>
            <a:pPr>
              <a:lnSpc>
                <a:spcPct val="90000"/>
              </a:lnSpc>
            </a:pPr>
            <a:r>
              <a:rPr lang="it-IT" altLang="it-IT" sz="2400"/>
              <a:t>Spesso sarà possibile evitare di chiamare il proprio omeopata per chiedergli quale rimedio prendere</a:t>
            </a:r>
          </a:p>
          <a:p>
            <a:pPr>
              <a:lnSpc>
                <a:spcPct val="90000"/>
              </a:lnSpc>
            </a:pPr>
            <a:r>
              <a:rPr lang="it-IT" altLang="it-IT" sz="2400"/>
              <a:t>Invece ci si accomoderà qualche minuto accanto a Hydrobiotronic e si disporrà rapidamente del miglior stimolo in quel momento per il nostro organismo</a:t>
            </a:r>
          </a:p>
          <a:p>
            <a:pPr>
              <a:lnSpc>
                <a:spcPct val="90000"/>
              </a:lnSpc>
            </a:pPr>
            <a:r>
              <a:rPr lang="it-IT" altLang="it-IT" sz="2400"/>
              <a:t>I granuli saranno caricati dell’informazione giusta, prelevata da noi stessi ed energizzata tanto quanto basta per promuovere la guarigione a partire dal livello di energia che in quel momento ci caratterizza</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endParaRPr lang="it-IT" altLang="it-IT"/>
          </a:p>
        </p:txBody>
      </p:sp>
      <p:sp>
        <p:nvSpPr>
          <p:cNvPr id="80899" name="Rectangle 3"/>
          <p:cNvSpPr>
            <a:spLocks noGrp="1" noChangeArrowheads="1"/>
          </p:cNvSpPr>
          <p:nvPr>
            <p:ph type="body" idx="1"/>
          </p:nvPr>
        </p:nvSpPr>
        <p:spPr/>
        <p:txBody>
          <a:bodyPr/>
          <a:lstStyle/>
          <a:p>
            <a:r>
              <a:rPr lang="it-IT" altLang="it-IT"/>
              <a:t>Nel corso delle visite le persone potranno accostarsi ad Hydrobiotronic ed esprimere il loro nucleo energetico, prendendo poi i granuli idonei al momento</a:t>
            </a:r>
          </a:p>
          <a:p>
            <a:r>
              <a:rPr lang="it-IT" altLang="it-IT"/>
              <a:t>Quindi un valido ausilio accanto al lavoro del terapeuta per aiutare il paziente ad interfacciarsi con sé stesso in modo costruttivo</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it-IT" altLang="it-IT"/>
              <a:t>Attualità della metodica</a:t>
            </a:r>
          </a:p>
        </p:txBody>
      </p:sp>
      <p:sp>
        <p:nvSpPr>
          <p:cNvPr id="30723" name="Rectangle 3"/>
          <p:cNvSpPr>
            <a:spLocks noGrp="1" noChangeArrowheads="1"/>
          </p:cNvSpPr>
          <p:nvPr>
            <p:ph type="body" idx="1"/>
          </p:nvPr>
        </p:nvSpPr>
        <p:spPr/>
        <p:txBody>
          <a:bodyPr/>
          <a:lstStyle/>
          <a:p>
            <a:r>
              <a:rPr lang="it-IT" altLang="it-IT"/>
              <a:t>Hydrobiotronic System si inserisce, al passo coi tempi, nel contesto della medicina bioenergetica come un fiore all’occhiello del selfcare omeopatico</a:t>
            </a:r>
          </a:p>
          <a:p>
            <a:r>
              <a:rPr lang="it-IT" altLang="it-IT"/>
              <a:t>Esso rispetta l’omeopatia classica esprimendone il potenziale in veste moderna che il suo fondatore le avrebbe sicuramente dato oggi</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endParaRPr lang="it-IT" altLang="it-IT"/>
          </a:p>
        </p:txBody>
      </p:sp>
      <p:sp>
        <p:nvSpPr>
          <p:cNvPr id="44035" name="Rectangle 3"/>
          <p:cNvSpPr>
            <a:spLocks noGrp="1" noChangeArrowheads="1"/>
          </p:cNvSpPr>
          <p:nvPr>
            <p:ph type="body" idx="1"/>
          </p:nvPr>
        </p:nvSpPr>
        <p:spPr/>
        <p:txBody>
          <a:bodyPr/>
          <a:lstStyle/>
          <a:p>
            <a:endParaRPr lang="it-IT" altLang="it-IT"/>
          </a:p>
        </p:txBody>
      </p:sp>
      <p:pic>
        <p:nvPicPr>
          <p:cNvPr id="44036" name="Picture 4" descr="DSCN03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211138"/>
            <a:ext cx="8583612" cy="6437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it-IT" altLang="it-IT" sz="4000"/>
              <a:t>Sicurezza ed efficacia di Hydrobiotronic</a:t>
            </a:r>
          </a:p>
        </p:txBody>
      </p:sp>
      <p:sp>
        <p:nvSpPr>
          <p:cNvPr id="31747" name="Rectangle 3"/>
          <p:cNvSpPr>
            <a:spLocks noGrp="1" noChangeArrowheads="1"/>
          </p:cNvSpPr>
          <p:nvPr>
            <p:ph type="body" idx="1"/>
          </p:nvPr>
        </p:nvSpPr>
        <p:spPr/>
        <p:txBody>
          <a:bodyPr/>
          <a:lstStyle/>
          <a:p>
            <a:pPr>
              <a:lnSpc>
                <a:spcPct val="80000"/>
              </a:lnSpc>
            </a:pPr>
            <a:r>
              <a:rPr lang="it-IT" altLang="it-IT" sz="2800"/>
              <a:t>Il dispositivo opera con i più importanti principi omeopatici e si basa sulla magnetoterapia, quindi non può arrecare effetti indesiderati o imprevedibili</a:t>
            </a:r>
          </a:p>
          <a:p>
            <a:pPr>
              <a:lnSpc>
                <a:spcPct val="80000"/>
              </a:lnSpc>
            </a:pPr>
            <a:r>
              <a:rPr lang="it-IT" altLang="it-IT" sz="2800"/>
              <a:t>Le prove effettuate su un discreto numero di situazioni hanno dimostrato rapidità d’azione nelle indisposizioni temporanee </a:t>
            </a:r>
          </a:p>
          <a:p>
            <a:pPr>
              <a:lnSpc>
                <a:spcPct val="80000"/>
              </a:lnSpc>
            </a:pPr>
            <a:r>
              <a:rPr lang="it-IT" altLang="it-IT" sz="2800"/>
              <a:t>Un’azione profonda e progressiva si dimostra con prese giornaliere nei casi di terapie più complesse che richiedono una rielaborazione dei contenuti su piani più articolati ed intimi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it-IT" altLang="it-IT"/>
              <a:t>Meccanismi d’azione dell’acqua</a:t>
            </a:r>
          </a:p>
        </p:txBody>
      </p:sp>
      <p:sp>
        <p:nvSpPr>
          <p:cNvPr id="53251" name="Rectangle 3"/>
          <p:cNvSpPr>
            <a:spLocks noGrp="1" noChangeArrowheads="1"/>
          </p:cNvSpPr>
          <p:nvPr>
            <p:ph type="body" idx="1"/>
          </p:nvPr>
        </p:nvSpPr>
        <p:spPr/>
        <p:txBody>
          <a:bodyPr/>
          <a:lstStyle/>
          <a:p>
            <a:pPr>
              <a:lnSpc>
                <a:spcPct val="90000"/>
              </a:lnSpc>
            </a:pPr>
            <a:r>
              <a:rPr lang="it-IT" altLang="it-IT" sz="2400"/>
              <a:t>L’acqua ha una duttilità molecolare tale da poter entrare facilmente in dialogo con l’energia di ciò che le è vicino</a:t>
            </a:r>
          </a:p>
          <a:p>
            <a:pPr>
              <a:lnSpc>
                <a:spcPct val="90000"/>
              </a:lnSpc>
            </a:pPr>
            <a:r>
              <a:rPr lang="it-IT" altLang="it-IT" sz="2400"/>
              <a:t>Per poter esprimere al meglio le sue caratteristiche, l’acqua ha bisogno di essere purissima, specie dal punto di vista informazionale </a:t>
            </a:r>
          </a:p>
          <a:p>
            <a:pPr>
              <a:lnSpc>
                <a:spcPct val="90000"/>
              </a:lnSpc>
            </a:pPr>
            <a:r>
              <a:rPr lang="it-IT" altLang="it-IT" sz="2400"/>
              <a:t>Ottenere questa purezza è molto difficile, ma è possibile, con un sistema originale brevettato dal Dr. Rainò, che consente di rendere l’acqua purissima, praticamente vergine dal punto di vista delle memorie</a:t>
            </a:r>
          </a:p>
          <a:p>
            <a:pPr>
              <a:lnSpc>
                <a:spcPct val="90000"/>
              </a:lnSpc>
            </a:pPr>
            <a:r>
              <a:rPr lang="it-IT" altLang="it-IT" sz="2400"/>
              <a:t>Questa svolge un lavoro prezioso per la persona, consentendole di riequilibrarsi nella sua energia</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it-IT" altLang="it-IT" sz="4000"/>
              <a:t>Hydrobiotronic: accanto a noi nei nostri reali bisogni</a:t>
            </a:r>
          </a:p>
        </p:txBody>
      </p:sp>
      <p:sp>
        <p:nvSpPr>
          <p:cNvPr id="32771" name="Rectangle 3"/>
          <p:cNvSpPr>
            <a:spLocks noGrp="1" noChangeArrowheads="1"/>
          </p:cNvSpPr>
          <p:nvPr>
            <p:ph type="body" idx="1"/>
          </p:nvPr>
        </p:nvSpPr>
        <p:spPr/>
        <p:txBody>
          <a:bodyPr/>
          <a:lstStyle/>
          <a:p>
            <a:pPr>
              <a:lnSpc>
                <a:spcPct val="80000"/>
              </a:lnSpc>
            </a:pPr>
            <a:r>
              <a:rPr lang="it-IT" altLang="it-IT" sz="2400"/>
              <a:t>Quante volte il nostro malessere è determinato da tensioni emotive, scontri, delusioni, aspettative mancate che bloccano la nostra energia?</a:t>
            </a:r>
          </a:p>
          <a:p>
            <a:pPr>
              <a:lnSpc>
                <a:spcPct val="80000"/>
              </a:lnSpc>
            </a:pPr>
            <a:r>
              <a:rPr lang="it-IT" altLang="it-IT" sz="2400"/>
              <a:t>Perché prendere un farmaco?</a:t>
            </a:r>
          </a:p>
          <a:p>
            <a:pPr>
              <a:lnSpc>
                <a:spcPct val="80000"/>
              </a:lnSpc>
            </a:pPr>
            <a:r>
              <a:rPr lang="it-IT" altLang="it-IT" sz="2400"/>
              <a:t>Perché rischiare di sbagliare il rimedio?</a:t>
            </a:r>
          </a:p>
          <a:p>
            <a:pPr>
              <a:lnSpc>
                <a:spcPct val="80000"/>
              </a:lnSpc>
            </a:pPr>
            <a:r>
              <a:rPr lang="it-IT" altLang="it-IT" sz="2400"/>
              <a:t>Poniamoci di fronte a noi stessi, alla nostra energia e moduliamola con l’aiuto dell’acqua amica e delle procedure omeopatiche che operano automaticamente in Hydrobiotronic</a:t>
            </a:r>
          </a:p>
          <a:p>
            <a:pPr>
              <a:lnSpc>
                <a:spcPct val="80000"/>
              </a:lnSpc>
            </a:pPr>
            <a:r>
              <a:rPr lang="it-IT" altLang="it-IT" sz="2400"/>
              <a:t>Forse Hydrobiotronic corrisponde ai nostri desideri nascosti ed ha sempre un’idea giusta da darci nel momento giusto</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it-IT" altLang="it-IT"/>
              <a:t>Praticità di Hydrobiotronic</a:t>
            </a:r>
          </a:p>
        </p:txBody>
      </p:sp>
      <p:sp>
        <p:nvSpPr>
          <p:cNvPr id="33795" name="Rectangle 3"/>
          <p:cNvSpPr>
            <a:spLocks noGrp="1" noChangeArrowheads="1"/>
          </p:cNvSpPr>
          <p:nvPr>
            <p:ph type="body" idx="1"/>
          </p:nvPr>
        </p:nvSpPr>
        <p:spPr/>
        <p:txBody>
          <a:bodyPr/>
          <a:lstStyle/>
          <a:p>
            <a:pPr>
              <a:lnSpc>
                <a:spcPct val="90000"/>
              </a:lnSpc>
            </a:pPr>
            <a:r>
              <a:rPr lang="it-IT" altLang="it-IT"/>
              <a:t>Il sistema può essere accolto in una piccola valigia che si può portare comodamente con sé anche in viaggio</a:t>
            </a:r>
          </a:p>
          <a:p>
            <a:pPr>
              <a:lnSpc>
                <a:spcPct val="90000"/>
              </a:lnSpc>
            </a:pPr>
            <a:r>
              <a:rPr lang="it-IT" altLang="it-IT"/>
              <a:t>Con la diffusione dell’idea, sarà possibile avere a disposizione la metodica ovunque</a:t>
            </a:r>
          </a:p>
          <a:p>
            <a:pPr>
              <a:lnSpc>
                <a:spcPct val="90000"/>
              </a:lnSpc>
            </a:pPr>
            <a:r>
              <a:rPr lang="it-IT" altLang="it-IT"/>
              <a:t>L’azione di Hydrobiotronic sarà fruibile come una doccia, un asciugacapelli o uno spazzolino da denti!</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endParaRPr lang="it-IT" altLang="it-IT"/>
          </a:p>
        </p:txBody>
      </p:sp>
      <p:sp>
        <p:nvSpPr>
          <p:cNvPr id="43011" name="Rectangle 3"/>
          <p:cNvSpPr>
            <a:spLocks noGrp="1" noChangeArrowheads="1"/>
          </p:cNvSpPr>
          <p:nvPr>
            <p:ph type="body" idx="1"/>
          </p:nvPr>
        </p:nvSpPr>
        <p:spPr/>
        <p:txBody>
          <a:bodyPr/>
          <a:lstStyle/>
          <a:p>
            <a:endParaRPr lang="it-IT" altLang="it-IT"/>
          </a:p>
        </p:txBody>
      </p:sp>
      <p:pic>
        <p:nvPicPr>
          <p:cNvPr id="43012" name="Picture 4" descr="DSCN03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211138"/>
            <a:ext cx="8583612" cy="6437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it-IT" altLang="it-IT">
                <a:solidFill>
                  <a:srgbClr val="FF6600"/>
                </a:solidFill>
              </a:rPr>
              <a:t/>
            </a:r>
            <a:br>
              <a:rPr lang="it-IT" altLang="it-IT">
                <a:solidFill>
                  <a:srgbClr val="FF6600"/>
                </a:solidFill>
              </a:rPr>
            </a:br>
            <a:r>
              <a:rPr lang="it-IT" altLang="it-IT">
                <a:solidFill>
                  <a:srgbClr val="FF6600"/>
                </a:solidFill>
              </a:rPr>
              <a:t/>
            </a:r>
            <a:br>
              <a:rPr lang="it-IT" altLang="it-IT">
                <a:solidFill>
                  <a:srgbClr val="FF6600"/>
                </a:solidFill>
              </a:rPr>
            </a:br>
            <a:r>
              <a:rPr lang="it-IT" altLang="it-IT">
                <a:solidFill>
                  <a:srgbClr val="FF6600"/>
                </a:solidFill>
              </a:rPr>
              <a:t>Hydrobiotronic System</a:t>
            </a:r>
            <a:r>
              <a:rPr lang="it-IT" altLang="it-IT" sz="4000"/>
              <a:t/>
            </a:r>
            <a:br>
              <a:rPr lang="it-IT" altLang="it-IT" sz="4000"/>
            </a:br>
            <a:r>
              <a:rPr lang="it-IT" altLang="it-IT" sz="4000"/>
              <a:t/>
            </a:r>
            <a:br>
              <a:rPr lang="it-IT" altLang="it-IT" sz="4000"/>
            </a:br>
            <a:r>
              <a:rPr lang="it-IT" altLang="it-IT" sz="4000"/>
              <a:t>Il domani, già fra le nostre mani, dal meglio dell’oggi in omeopatia</a:t>
            </a:r>
          </a:p>
        </p:txBody>
      </p:sp>
      <p:sp>
        <p:nvSpPr>
          <p:cNvPr id="34819" name="Rectangle 3"/>
          <p:cNvSpPr>
            <a:spLocks noGrp="1" noChangeArrowheads="1"/>
          </p:cNvSpPr>
          <p:nvPr>
            <p:ph type="body" idx="1"/>
          </p:nvPr>
        </p:nvSpPr>
        <p:spPr/>
        <p:txBody>
          <a:bodyPr/>
          <a:lstStyle/>
          <a:p>
            <a:pPr>
              <a:lnSpc>
                <a:spcPct val="90000"/>
              </a:lnSpc>
            </a:pPr>
            <a:endParaRPr lang="it-IT" altLang="it-IT"/>
          </a:p>
          <a:p>
            <a:pPr>
              <a:lnSpc>
                <a:spcPct val="90000"/>
              </a:lnSpc>
            </a:pPr>
            <a:endParaRPr lang="it-IT" altLang="it-IT"/>
          </a:p>
          <a:p>
            <a:pPr>
              <a:lnSpc>
                <a:spcPct val="90000"/>
              </a:lnSpc>
            </a:pPr>
            <a:endParaRPr lang="it-IT" altLang="it-IT"/>
          </a:p>
          <a:p>
            <a:pPr>
              <a:lnSpc>
                <a:spcPct val="90000"/>
              </a:lnSpc>
            </a:pPr>
            <a:endParaRPr lang="it-IT" altLang="it-IT"/>
          </a:p>
          <a:p>
            <a:pPr>
              <a:lnSpc>
                <a:spcPct val="90000"/>
              </a:lnSpc>
            </a:pPr>
            <a:r>
              <a:rPr lang="it-IT" altLang="it-IT"/>
              <a:t>Salute e benessere per tutti, in modo semplice e sicuro, secondo i dettami omeopatici, in accordo con i principali criteri scientifici  della terapia olistica</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it-IT" altLang="it-IT" sz="4000"/>
              <a:t>Inventività dell’idea, potenziale sfruttamento economico, garanzie di successo</a:t>
            </a:r>
          </a:p>
        </p:txBody>
      </p:sp>
      <p:sp>
        <p:nvSpPr>
          <p:cNvPr id="35843" name="Rectangle 3"/>
          <p:cNvSpPr>
            <a:spLocks noGrp="1" noChangeArrowheads="1"/>
          </p:cNvSpPr>
          <p:nvPr>
            <p:ph type="body" idx="1"/>
          </p:nvPr>
        </p:nvSpPr>
        <p:spPr/>
        <p:txBody>
          <a:bodyPr/>
          <a:lstStyle/>
          <a:p>
            <a:pPr>
              <a:lnSpc>
                <a:spcPct val="90000"/>
              </a:lnSpc>
            </a:pPr>
            <a:r>
              <a:rPr lang="it-IT" altLang="it-IT" sz="2400"/>
              <a:t>L’idea, per quanto nuova, è assolutamente comprensibile nell’ambito degli utilizzatori dell’omeopatia e può suscitare l’attenzione in un numero di persone che solo in Italia superano di gran lunga 10.000.000 di individui! </a:t>
            </a:r>
          </a:p>
          <a:p>
            <a:pPr>
              <a:lnSpc>
                <a:spcPct val="90000"/>
              </a:lnSpc>
            </a:pPr>
            <a:r>
              <a:rPr lang="it-IT" altLang="it-IT" sz="2400"/>
              <a:t>Lo sfruttamento economico è legato al conseguimento del target potenziale tramite l’individuazione degli stands espositivi e dei siti di divulgazione del settore</a:t>
            </a:r>
          </a:p>
          <a:p>
            <a:pPr>
              <a:lnSpc>
                <a:spcPct val="90000"/>
              </a:lnSpc>
            </a:pPr>
            <a:r>
              <a:rPr lang="it-IT" altLang="it-IT" sz="2400"/>
              <a:t>Il prodotto viene incontro a bisogni non ancora soddisfatti ma esistenti nel mercato di interesse, per cui lo sforzo finanziario è altamente giustificato.</a:t>
            </a:r>
          </a:p>
          <a:p>
            <a:pPr>
              <a:lnSpc>
                <a:spcPct val="90000"/>
              </a:lnSpc>
              <a:buFontTx/>
              <a:buNone/>
            </a:pPr>
            <a:endParaRPr lang="it-IT" altLang="it-IT" sz="240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it-IT" altLang="it-IT" sz="4000"/>
              <a:t>Il futuro immediato di Hydrobiotronic System</a:t>
            </a:r>
          </a:p>
        </p:txBody>
      </p:sp>
      <p:sp>
        <p:nvSpPr>
          <p:cNvPr id="36867" name="Rectangle 3"/>
          <p:cNvSpPr>
            <a:spLocks noGrp="1" noChangeArrowheads="1"/>
          </p:cNvSpPr>
          <p:nvPr>
            <p:ph type="body" idx="1"/>
          </p:nvPr>
        </p:nvSpPr>
        <p:spPr/>
        <p:txBody>
          <a:bodyPr/>
          <a:lstStyle/>
          <a:p>
            <a:pPr>
              <a:lnSpc>
                <a:spcPct val="90000"/>
              </a:lnSpc>
            </a:pPr>
            <a:r>
              <a:rPr lang="it-IT" altLang="it-IT" sz="2800"/>
              <a:t>L’idea inoltre, tramite il passaparola dell’efficacia del suo funzionamento, può guadagnare mercati anche non specialistici e suscitare l’attenzione del mondo ufficiale della scienza e della medicina, creando un indotto di straordinario  interesse, specie se  contemporaneamente si condurrà un vivaio di ricerche (già iniziate con fortuna) che applichino i principi alle varie situazioni in cui questi possono funzionare (ad esempio anche in agricoltura)  </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it-IT" altLang="it-IT" sz="4000"/>
              <a:t>Ambiti, tecnologie e produzioni afferenti all’inventività dell’idea </a:t>
            </a:r>
          </a:p>
        </p:txBody>
      </p:sp>
      <p:sp>
        <p:nvSpPr>
          <p:cNvPr id="89091" name="Rectangle 3"/>
          <p:cNvSpPr>
            <a:spLocks noGrp="1" noChangeArrowheads="1"/>
          </p:cNvSpPr>
          <p:nvPr>
            <p:ph type="body" idx="1"/>
          </p:nvPr>
        </p:nvSpPr>
        <p:spPr/>
        <p:txBody>
          <a:bodyPr/>
          <a:lstStyle/>
          <a:p>
            <a:pPr>
              <a:lnSpc>
                <a:spcPct val="80000"/>
              </a:lnSpc>
            </a:pPr>
            <a:r>
              <a:rPr lang="it-IT" altLang="it-IT" sz="2800"/>
              <a:t>Dispositivi medicali in genere</a:t>
            </a:r>
          </a:p>
          <a:p>
            <a:pPr>
              <a:lnSpc>
                <a:spcPct val="80000"/>
              </a:lnSpc>
            </a:pPr>
            <a:r>
              <a:rPr lang="it-IT" altLang="it-IT" sz="2800"/>
              <a:t>Diagnostica e terapia energetica</a:t>
            </a:r>
          </a:p>
          <a:p>
            <a:pPr>
              <a:lnSpc>
                <a:spcPct val="80000"/>
              </a:lnSpc>
            </a:pPr>
            <a:r>
              <a:rPr lang="it-IT" altLang="it-IT" sz="2800"/>
              <a:t>Magnetoterapia e fisioterapia</a:t>
            </a:r>
          </a:p>
          <a:p>
            <a:pPr>
              <a:lnSpc>
                <a:spcPct val="80000"/>
              </a:lnSpc>
            </a:pPr>
            <a:r>
              <a:rPr lang="it-IT" altLang="it-IT" sz="2800"/>
              <a:t>Informatica ed elettronica di interesse biologico</a:t>
            </a:r>
          </a:p>
          <a:p>
            <a:pPr>
              <a:lnSpc>
                <a:spcPct val="80000"/>
              </a:lnSpc>
            </a:pPr>
            <a:r>
              <a:rPr lang="it-IT" altLang="it-IT" sz="2800"/>
              <a:t>Idroterapia</a:t>
            </a:r>
          </a:p>
          <a:p>
            <a:pPr>
              <a:lnSpc>
                <a:spcPct val="80000"/>
              </a:lnSpc>
            </a:pPr>
            <a:r>
              <a:rPr lang="it-IT" altLang="it-IT" sz="2800"/>
              <a:t>Produzione dei rimedi omeopatici con nuove tecniche basate su nuovi principi</a:t>
            </a:r>
          </a:p>
          <a:p>
            <a:pPr>
              <a:lnSpc>
                <a:spcPct val="80000"/>
              </a:lnSpc>
            </a:pPr>
            <a:r>
              <a:rPr lang="it-IT" altLang="it-IT" sz="2800"/>
              <a:t>Migliore standardizzazione della purezza informazionale dell’acqua utilizzata per l’allestimento dei rimedi e non solo</a:t>
            </a:r>
          </a:p>
          <a:p>
            <a:pPr>
              <a:lnSpc>
                <a:spcPct val="80000"/>
              </a:lnSpc>
            </a:pPr>
            <a:endParaRPr lang="it-IT" altLang="it-IT" sz="28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it-IT" altLang="it-IT" sz="4000"/>
              <a:t>Ambiti, tecnologie e produzioni afferenti all’inventività dell’idea</a:t>
            </a:r>
          </a:p>
        </p:txBody>
      </p:sp>
      <p:sp>
        <p:nvSpPr>
          <p:cNvPr id="90115" name="Rectangle 3"/>
          <p:cNvSpPr>
            <a:spLocks noGrp="1" noChangeArrowheads="1"/>
          </p:cNvSpPr>
          <p:nvPr>
            <p:ph type="body" idx="1"/>
          </p:nvPr>
        </p:nvSpPr>
        <p:spPr/>
        <p:txBody>
          <a:bodyPr/>
          <a:lstStyle/>
          <a:p>
            <a:r>
              <a:rPr lang="it-IT" altLang="it-IT" sz="2800"/>
              <a:t>Ottimizzazione delle caratteristiche organolettiche degli alimenti, sia nella produzione che nello stocaggio</a:t>
            </a:r>
          </a:p>
          <a:p>
            <a:r>
              <a:rPr lang="it-IT" altLang="it-IT" sz="2800"/>
              <a:t>Agricoltura “intelligente” con diagnosi dello stato energetico della coltivazione e terapia mirata (esistono già studi interessanti da parte dell’Università, anche se davvero ridotti rispetto all’importanza dell’invenzione in questione)</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it-IT" altLang="it-IT" sz="4000"/>
              <a:t>Ambiti, tecnologie e produzioni afferenti all’inventività dell’idea</a:t>
            </a:r>
          </a:p>
        </p:txBody>
      </p:sp>
      <p:sp>
        <p:nvSpPr>
          <p:cNvPr id="91139" name="Rectangle 3"/>
          <p:cNvSpPr>
            <a:spLocks noGrp="1" noChangeArrowheads="1"/>
          </p:cNvSpPr>
          <p:nvPr>
            <p:ph type="body" idx="1"/>
          </p:nvPr>
        </p:nvSpPr>
        <p:spPr/>
        <p:txBody>
          <a:bodyPr/>
          <a:lstStyle/>
          <a:p>
            <a:r>
              <a:rPr lang="it-IT" altLang="it-IT"/>
              <a:t>I principi di base sui quali lavora l’invenzione interessano anche il mondo della meccanica ed in particolare il settore della lubrificazione con risultati nell’efficienza del raffreddamento (tramite modificazione dei parametri reologici  dei fluidi)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it-IT" altLang="it-IT"/>
              <a:t>Nel mondo dell’invisibile</a:t>
            </a:r>
          </a:p>
        </p:txBody>
      </p:sp>
      <p:sp>
        <p:nvSpPr>
          <p:cNvPr id="54275" name="Rectangle 3"/>
          <p:cNvSpPr>
            <a:spLocks noGrp="1" noChangeArrowheads="1"/>
          </p:cNvSpPr>
          <p:nvPr>
            <p:ph type="body" idx="1"/>
          </p:nvPr>
        </p:nvSpPr>
        <p:spPr/>
        <p:txBody>
          <a:bodyPr/>
          <a:lstStyle/>
          <a:p>
            <a:r>
              <a:rPr lang="it-IT" altLang="it-IT"/>
              <a:t>Ogni forma di vita è caratterizzata da una sua energia che determina immagini visibili soltanto con strumentazioni e metodiche particolari </a:t>
            </a:r>
          </a:p>
          <a:p>
            <a:r>
              <a:rPr lang="it-IT" altLang="it-IT"/>
              <a:t>Anche una foglia emette la sua aura bioelettromagnetica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it-IT" altLang="it-IT" sz="4000">
                <a:solidFill>
                  <a:srgbClr val="000000"/>
                </a:solidFill>
                <a:effectLst>
                  <a:outerShdw blurRad="38100" dist="38100" dir="2700000" algn="tl">
                    <a:srgbClr val="FFFFFF"/>
                  </a:outerShdw>
                </a:effectLst>
                <a:ea typeface="Times New Roman" charset="0"/>
                <a:cs typeface="Arial" charset="0"/>
              </a:rPr>
              <a:t/>
            </a:r>
            <a:br>
              <a:rPr lang="it-IT" altLang="it-IT" sz="4000">
                <a:solidFill>
                  <a:srgbClr val="000000"/>
                </a:solidFill>
                <a:effectLst>
                  <a:outerShdw blurRad="38100" dist="38100" dir="2700000" algn="tl">
                    <a:srgbClr val="FFFFFF"/>
                  </a:outerShdw>
                </a:effectLst>
                <a:ea typeface="Times New Roman" charset="0"/>
                <a:cs typeface="Arial" charset="0"/>
              </a:rPr>
            </a:br>
            <a:r>
              <a:rPr lang="it-IT" altLang="it-IT" sz="4000">
                <a:solidFill>
                  <a:srgbClr val="000000"/>
                </a:solidFill>
                <a:effectLst>
                  <a:outerShdw blurRad="38100" dist="38100" dir="2700000" algn="tl">
                    <a:srgbClr val="FFFFFF"/>
                  </a:outerShdw>
                </a:effectLst>
                <a:ea typeface="Times New Roman" charset="0"/>
                <a:cs typeface="Arial" charset="0"/>
              </a:rPr>
              <a:t/>
            </a:r>
            <a:br>
              <a:rPr lang="it-IT" altLang="it-IT" sz="4000">
                <a:solidFill>
                  <a:srgbClr val="000000"/>
                </a:solidFill>
                <a:effectLst>
                  <a:outerShdw blurRad="38100" dist="38100" dir="2700000" algn="tl">
                    <a:srgbClr val="FFFFFF"/>
                  </a:outerShdw>
                </a:effectLst>
                <a:ea typeface="Times New Roman" charset="0"/>
                <a:cs typeface="Arial" charset="0"/>
              </a:rPr>
            </a:br>
            <a:r>
              <a:rPr lang="it-IT" altLang="it-IT" sz="4000">
                <a:solidFill>
                  <a:srgbClr val="000000"/>
                </a:solidFill>
                <a:effectLst>
                  <a:outerShdw blurRad="38100" dist="38100" dir="2700000" algn="tl">
                    <a:srgbClr val="FFFFFF"/>
                  </a:outerShdw>
                </a:effectLst>
                <a:ea typeface="Times New Roman" charset="0"/>
                <a:cs typeface="Arial" charset="0"/>
              </a:rPr>
              <a:t/>
            </a:r>
            <a:br>
              <a:rPr lang="it-IT" altLang="it-IT" sz="4000">
                <a:solidFill>
                  <a:srgbClr val="000000"/>
                </a:solidFill>
                <a:effectLst>
                  <a:outerShdw blurRad="38100" dist="38100" dir="2700000" algn="tl">
                    <a:srgbClr val="FFFFFF"/>
                  </a:outerShdw>
                </a:effectLst>
                <a:ea typeface="Times New Roman" charset="0"/>
                <a:cs typeface="Arial" charset="0"/>
              </a:rPr>
            </a:br>
            <a:r>
              <a:rPr lang="it-IT" altLang="it-IT" sz="4000">
                <a:solidFill>
                  <a:srgbClr val="000000"/>
                </a:solidFill>
                <a:effectLst>
                  <a:outerShdw blurRad="38100" dist="38100" dir="2700000" algn="tl">
                    <a:srgbClr val="FFFFFF"/>
                  </a:outerShdw>
                </a:effectLst>
                <a:ea typeface="Times New Roman" charset="0"/>
                <a:cs typeface="Arial" charset="0"/>
              </a:rPr>
              <a:t/>
            </a:r>
            <a:br>
              <a:rPr lang="it-IT" altLang="it-IT" sz="4000">
                <a:solidFill>
                  <a:srgbClr val="000000"/>
                </a:solidFill>
                <a:effectLst>
                  <a:outerShdw blurRad="38100" dist="38100" dir="2700000" algn="tl">
                    <a:srgbClr val="FFFFFF"/>
                  </a:outerShdw>
                </a:effectLst>
                <a:ea typeface="Times New Roman" charset="0"/>
                <a:cs typeface="Arial" charset="0"/>
              </a:rPr>
            </a:br>
            <a:r>
              <a:rPr lang="it-IT" altLang="it-IT" sz="4000">
                <a:solidFill>
                  <a:srgbClr val="000000"/>
                </a:solidFill>
                <a:effectLst>
                  <a:outerShdw blurRad="38100" dist="38100" dir="2700000" algn="tl">
                    <a:srgbClr val="FFFFFF"/>
                  </a:outerShdw>
                </a:effectLst>
                <a:ea typeface="Times New Roman" charset="0"/>
                <a:cs typeface="Arial" charset="0"/>
              </a:rPr>
              <a:t/>
            </a:r>
            <a:br>
              <a:rPr lang="it-IT" altLang="it-IT" sz="4000">
                <a:solidFill>
                  <a:srgbClr val="000000"/>
                </a:solidFill>
                <a:effectLst>
                  <a:outerShdw blurRad="38100" dist="38100" dir="2700000" algn="tl">
                    <a:srgbClr val="FFFFFF"/>
                  </a:outerShdw>
                </a:effectLst>
                <a:ea typeface="Times New Roman" charset="0"/>
                <a:cs typeface="Arial" charset="0"/>
              </a:rPr>
            </a:br>
            <a:r>
              <a:rPr lang="it-IT" altLang="it-IT" sz="4000">
                <a:solidFill>
                  <a:srgbClr val="000000"/>
                </a:solidFill>
                <a:effectLst>
                  <a:outerShdw blurRad="38100" dist="38100" dir="2700000" algn="tl">
                    <a:srgbClr val="FFFFFF"/>
                  </a:outerShdw>
                </a:effectLst>
                <a:ea typeface="Times New Roman" charset="0"/>
                <a:cs typeface="Arial" charset="0"/>
              </a:rPr>
              <a:t/>
            </a:r>
            <a:br>
              <a:rPr lang="it-IT" altLang="it-IT" sz="4000">
                <a:solidFill>
                  <a:srgbClr val="000000"/>
                </a:solidFill>
                <a:effectLst>
                  <a:outerShdw blurRad="38100" dist="38100" dir="2700000" algn="tl">
                    <a:srgbClr val="FFFFFF"/>
                  </a:outerShdw>
                </a:effectLst>
                <a:ea typeface="Times New Roman" charset="0"/>
                <a:cs typeface="Arial" charset="0"/>
              </a:rPr>
            </a:br>
            <a:endParaRPr lang="it-IT" altLang="it-IT" sz="4000">
              <a:solidFill>
                <a:srgbClr val="000000"/>
              </a:solidFill>
              <a:effectLst>
                <a:outerShdw blurRad="38100" dist="38100" dir="2700000" algn="tl">
                  <a:srgbClr val="FFFFFF"/>
                </a:outerShdw>
              </a:effectLst>
              <a:ea typeface="Times New Roman" charset="0"/>
              <a:cs typeface="Arial" charset="0"/>
            </a:endParaRPr>
          </a:p>
        </p:txBody>
      </p:sp>
      <p:pic>
        <p:nvPicPr>
          <p:cNvPr id="55299" name="Picture 3" descr="aura-8"/>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200400" y="1974850"/>
            <a:ext cx="3138488" cy="284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it-IT" altLang="it-IT" sz="4000"/>
              <a:t>La salute è una questione di originalità del proprio essere</a:t>
            </a:r>
          </a:p>
        </p:txBody>
      </p:sp>
      <p:sp>
        <p:nvSpPr>
          <p:cNvPr id="56323" name="Rectangle 3"/>
          <p:cNvSpPr>
            <a:spLocks noGrp="1" noChangeArrowheads="1"/>
          </p:cNvSpPr>
          <p:nvPr>
            <p:ph type="body" idx="1"/>
          </p:nvPr>
        </p:nvSpPr>
        <p:spPr/>
        <p:txBody>
          <a:bodyPr/>
          <a:lstStyle/>
          <a:p>
            <a:pPr>
              <a:lnSpc>
                <a:spcPct val="90000"/>
              </a:lnSpc>
            </a:pPr>
            <a:r>
              <a:rPr lang="it-IT" altLang="it-IT"/>
              <a:t>Soltanto la persona può modulare la sua reazione migliore per stare meglio ed è quindi giusto cercare dentro la sua biologia le informazioni sulle quali lavorare</a:t>
            </a:r>
          </a:p>
          <a:p>
            <a:pPr>
              <a:lnSpc>
                <a:spcPct val="90000"/>
              </a:lnSpc>
            </a:pPr>
            <a:r>
              <a:rPr lang="it-IT" altLang="it-IT"/>
              <a:t>Al di là della nostra comune matrice biologica, abbiamo situazioni energetiche differenti</a:t>
            </a:r>
          </a:p>
          <a:p>
            <a:pPr>
              <a:lnSpc>
                <a:spcPct val="90000"/>
              </a:lnSpc>
            </a:pPr>
            <a:r>
              <a:rPr lang="it-IT" altLang="it-IT"/>
              <a:t>Non siamo tutti uguali!</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ceano">
  <a:themeElements>
    <a:clrScheme name="Oceano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ceano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o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o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o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o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o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o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o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Ocean</Template>
  <TotalTime>0</TotalTime>
  <Words>2771</Words>
  <Application>Microsoft Macintosh PowerPoint</Application>
  <PresentationFormat>Presentazione su schermo (4:3)</PresentationFormat>
  <Paragraphs>201</Paragraphs>
  <Slides>68</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68</vt:i4>
      </vt:variant>
    </vt:vector>
  </HeadingPairs>
  <TitlesOfParts>
    <vt:vector size="73" baseType="lpstr">
      <vt:lpstr>Arial</vt:lpstr>
      <vt:lpstr>Tahoma</vt:lpstr>
      <vt:lpstr>Wingdings</vt:lpstr>
      <vt:lpstr>Times New Roman</vt:lpstr>
      <vt:lpstr>Oceano</vt:lpstr>
      <vt:lpstr>L’omeopatia  e  il suo futuro</vt:lpstr>
      <vt:lpstr>La ricerca va avanti ed entra nell’invisibile</vt:lpstr>
      <vt:lpstr>L’acqua è protagonista della vita</vt:lpstr>
      <vt:lpstr>Cristalli d’acqua di elevata qualità</vt:lpstr>
      <vt:lpstr>Presentazione di PowerPoint</vt:lpstr>
      <vt:lpstr>Meccanismi d’azione dell’acqua</vt:lpstr>
      <vt:lpstr>Nel mondo dell’invisibile</vt:lpstr>
      <vt:lpstr>      </vt:lpstr>
      <vt:lpstr>La salute è una questione di originalità del proprio essere</vt:lpstr>
      <vt:lpstr>Presentazione di PowerPoint</vt:lpstr>
      <vt:lpstr>Niente è amorfo se viene osservato</vt:lpstr>
      <vt:lpstr>Presentazione di PowerPoint</vt:lpstr>
      <vt:lpstr>L’energia presiede alla forma </vt:lpstr>
      <vt:lpstr>La forma consente l’energia </vt:lpstr>
      <vt:lpstr>Presentazione di PowerPoint</vt:lpstr>
      <vt:lpstr>L’acqua come sistema informatico</vt:lpstr>
      <vt:lpstr>Limiti dell’informatica in biologia</vt:lpstr>
      <vt:lpstr>La biotronica</vt:lpstr>
      <vt:lpstr>Particolarità dell’acqua rispetto ad altri substrati</vt:lpstr>
      <vt:lpstr>Le trasmissioni non sono soltanto elettroniche</vt:lpstr>
      <vt:lpstr>Presentazione di PowerPoint</vt:lpstr>
      <vt:lpstr>L’accordo delle scienze</vt:lpstr>
      <vt:lpstr>Collegamenti fra le metodiche dedicate all’energia delle persone</vt:lpstr>
      <vt:lpstr>Fondamenti dell’omeopatia</vt:lpstr>
      <vt:lpstr>Presentazione di PowerPoint</vt:lpstr>
      <vt:lpstr>Presentazione di PowerPoint</vt:lpstr>
      <vt:lpstr>L’acqua dialoga </vt:lpstr>
      <vt:lpstr>Siamo fatti quasi completamente di acqua</vt:lpstr>
      <vt:lpstr>Lo stile dell’acqua</vt:lpstr>
      <vt:lpstr>Che cosa significa benessere</vt:lpstr>
      <vt:lpstr>Vi è acqua e acqua</vt:lpstr>
      <vt:lpstr>Che cosa è l’acqua?</vt:lpstr>
      <vt:lpstr>Presentazione di PowerPoint</vt:lpstr>
      <vt:lpstr>Tappe del processo diagnostico e terapeutico omeopatico</vt:lpstr>
      <vt:lpstr>Il rimedio giusto</vt:lpstr>
      <vt:lpstr>La potenza giusta</vt:lpstr>
      <vt:lpstr>Problemi del procedimento diagnostico-terapeutico omeopatico</vt:lpstr>
      <vt:lpstr>Caratteristiche del processo di produzione del rimedio omeopatico</vt:lpstr>
      <vt:lpstr>Il rimedio omeopatico</vt:lpstr>
      <vt:lpstr>Presentazione di PowerPoint</vt:lpstr>
      <vt:lpstr>Problemi di potenza dello stimolo</vt:lpstr>
      <vt:lpstr> Nihil prodest quid non laedere possit idem (nulla giova che non possa anche ledere) </vt:lpstr>
      <vt:lpstr>Rapporti fra rimedio e paziente</vt:lpstr>
      <vt:lpstr>Omeopatia a cavallo tra passato e futuro</vt:lpstr>
      <vt:lpstr>Presentazione di PowerPoint</vt:lpstr>
      <vt:lpstr>Origini dell’informazione con il nuovo sistema omeopatico</vt:lpstr>
      <vt:lpstr>            Hydrobiotronic System  Entra in connessione con la tua forza per stare bene</vt:lpstr>
      <vt:lpstr>        All’interno di Hydrobiotronic System si inserisce, ad esempio, il sistema H3O, Hahnemannian Homeopathic Holographic Organizer  </vt:lpstr>
      <vt:lpstr>Caratteristiche di Hydrobiotronic System</vt:lpstr>
      <vt:lpstr>Presentazione di PowerPoint</vt:lpstr>
      <vt:lpstr> </vt:lpstr>
      <vt:lpstr>Funzionamento della metodica </vt:lpstr>
      <vt:lpstr> </vt:lpstr>
      <vt:lpstr>Semplicità del sistema</vt:lpstr>
      <vt:lpstr>Pochi minuti di semplicità per stare bene</vt:lpstr>
      <vt:lpstr>Presentazione di PowerPoint</vt:lpstr>
      <vt:lpstr>Attualità della metodica</vt:lpstr>
      <vt:lpstr>Presentazione di PowerPoint</vt:lpstr>
      <vt:lpstr>Sicurezza ed efficacia di Hydrobiotronic</vt:lpstr>
      <vt:lpstr>Hydrobiotronic: accanto a noi nei nostri reali bisogni</vt:lpstr>
      <vt:lpstr>Praticità di Hydrobiotronic</vt:lpstr>
      <vt:lpstr>Presentazione di PowerPoint</vt:lpstr>
      <vt:lpstr>  Hydrobiotronic System  Il domani, già fra le nostre mani, dal meglio dell’oggi in omeopatia</vt:lpstr>
      <vt:lpstr>Inventività dell’idea, potenziale sfruttamento economico, garanzie di successo</vt:lpstr>
      <vt:lpstr>Il futuro immediato di Hydrobiotronic System</vt:lpstr>
      <vt:lpstr>Ambiti, tecnologie e produzioni afferenti all’inventività dell’idea </vt:lpstr>
      <vt:lpstr>Ambiti, tecnologie e produzioni afferenti all’inventività dell’idea</vt:lpstr>
      <vt:lpstr>Ambiti, tecnologie e produzioni afferenti all’inventività dell’idea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L’omeopatia  e  il suo futuro</dc:title>
  <dc:creator>Utente di Microsoft Office</dc:creator>
  <cp:lastModifiedBy>Utente di Microsoft Office</cp:lastModifiedBy>
  <cp:revision>1</cp:revision>
  <cp:lastPrinted>1601-01-01T00:00:00Z</cp:lastPrinted>
  <dcterms:created xsi:type="dcterms:W3CDTF">2016-11-26T09:54:02Z</dcterms:created>
  <dcterms:modified xsi:type="dcterms:W3CDTF">2016-11-26T09:54:20Z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